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7" r:id="rId2"/>
    <p:sldId id="297" r:id="rId3"/>
    <p:sldId id="298" r:id="rId4"/>
    <p:sldId id="258" r:id="rId5"/>
    <p:sldId id="259" r:id="rId6"/>
    <p:sldId id="260" r:id="rId7"/>
    <p:sldId id="329" r:id="rId8"/>
    <p:sldId id="361" r:id="rId9"/>
    <p:sldId id="362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322" r:id="rId22"/>
    <p:sldId id="323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316" r:id="rId32"/>
    <p:sldId id="325" r:id="rId33"/>
    <p:sldId id="326" r:id="rId34"/>
    <p:sldId id="360" r:id="rId35"/>
    <p:sldId id="32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5" autoAdjust="0"/>
    <p:restoredTop sz="85039" autoAdjust="0"/>
  </p:normalViewPr>
  <p:slideViewPr>
    <p:cSldViewPr snapToGrid="0">
      <p:cViewPr varScale="1">
        <p:scale>
          <a:sx n="76" d="100"/>
          <a:sy n="76" d="100"/>
        </p:scale>
        <p:origin x="76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mdn?x=1jqt&amp;i=2tig8t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2560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3613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64821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39863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16829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6453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313712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숙제로 내기</a:t>
            </a:r>
            <a:r>
              <a:rPr lang="en-US" altLang="ko-KR" dirty="0"/>
              <a:t>. </a:t>
            </a:r>
            <a:r>
              <a:rPr lang="ko-KR" altLang="en-US" dirty="0"/>
              <a:t>학생들에게 </a:t>
            </a:r>
            <a:r>
              <a:rPr lang="ko-KR" altLang="en-US" dirty="0" smtClean="0"/>
              <a:t>그림 일기를 </a:t>
            </a:r>
            <a:r>
              <a:rPr lang="ko-KR" altLang="en-US" dirty="0"/>
              <a:t>쓴 뒤 </a:t>
            </a:r>
            <a:r>
              <a:rPr lang="en-US" altLang="ko-KR" dirty="0"/>
              <a:t>lingt.com </a:t>
            </a:r>
            <a:r>
              <a:rPr lang="ko-KR" altLang="en-US" dirty="0"/>
              <a:t>을</a:t>
            </a:r>
            <a:r>
              <a:rPr lang="en-US" altLang="ko-KR" dirty="0"/>
              <a:t> </a:t>
            </a:r>
            <a:r>
              <a:rPr lang="ko-KR" altLang="en-US" dirty="0"/>
              <a:t>이용하여 쓴 것을 직접 읽고 녹음해서 제출할 수 있도록 합니다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186088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i="0" dirty="0"/>
              <a:t>학생들과 같이 </a:t>
            </a:r>
            <a:r>
              <a:rPr lang="ko-KR" altLang="en-US" b="1" i="0" dirty="0" smtClean="0"/>
              <a:t>읽어 보고 이야기해 봅시다</a:t>
            </a:r>
            <a:r>
              <a:rPr lang="en-US" altLang="ko-KR" b="1" i="0" dirty="0"/>
              <a:t>. </a:t>
            </a:r>
            <a:endParaRPr b="1" i="0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22602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워크북 </a:t>
            </a:r>
            <a:r>
              <a:rPr lang="en-US" altLang="ko-KR" dirty="0" smtClean="0"/>
              <a:t>P. 46-47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84561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0546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교사를 위한 노트</a:t>
            </a:r>
            <a:r>
              <a:rPr lang="en-US" altLang="ko-KR" b="1" dirty="0"/>
              <a:t>:</a:t>
            </a:r>
          </a:p>
          <a:p>
            <a:r>
              <a:rPr lang="en-US" altLang="ko-KR" sz="1200" b="1" dirty="0"/>
              <a:t>Lingt.com</a:t>
            </a:r>
            <a:r>
              <a:rPr lang="ko-KR" altLang="en-US" sz="1200" b="1" dirty="0"/>
              <a:t>으로 들어가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하시고 각 반을 만들 수 있습니다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맨 위의 </a:t>
            </a:r>
            <a:r>
              <a:rPr lang="en-US" altLang="ko-KR" sz="1200" b="1" dirty="0"/>
              <a:t>create </a:t>
            </a:r>
            <a:r>
              <a:rPr lang="ko-KR" altLang="en-US" sz="1200" b="1" dirty="0"/>
              <a:t>버튼을 눌러 문제를 만드시고 선생님의 목소리를 녹음하시면 됩니다</a:t>
            </a:r>
            <a:r>
              <a:rPr lang="en-US" altLang="ko-KR" sz="1200" b="1" dirty="0"/>
              <a:t>.</a:t>
            </a:r>
            <a:r>
              <a:rPr lang="ko-KR" altLang="en-US" sz="1200" b="1" dirty="0"/>
              <a:t> 왼쪽의 다양한 기능바를 </a:t>
            </a:r>
            <a:r>
              <a:rPr lang="en-US" altLang="ko-KR" sz="1200" b="1" dirty="0"/>
              <a:t>drag</a:t>
            </a:r>
            <a:r>
              <a:rPr lang="ko-KR" altLang="en-US" sz="1200" b="1" dirty="0"/>
              <a:t>해서 오른쪽 새로 만들 화면으로 가지고 오시면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마이크 사인을 누르시면 선생님 목소리가 녹음되고 그 다음에 학생들이 녹음하도록 </a:t>
            </a:r>
            <a:r>
              <a:rPr lang="en-US" altLang="ko-KR" sz="1200" b="1" dirty="0"/>
              <a:t>Speak </a:t>
            </a:r>
            <a:r>
              <a:rPr lang="ko-KR" altLang="en-US" sz="1200" b="1" dirty="0"/>
              <a:t>버튼을 끌어서 밑에 두면 듣기 말하기 문제도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영상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그림도 삽입이 가능합니다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그리고 학생들은 따로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하지 않아도 선생님께서 링크를 </a:t>
            </a:r>
            <a:r>
              <a:rPr lang="ko-KR" altLang="en-US" sz="1200" b="1" dirty="0" smtClean="0"/>
              <a:t>보내 주시면 </a:t>
            </a:r>
            <a:r>
              <a:rPr lang="ko-KR" altLang="en-US" sz="1200" b="1" dirty="0"/>
              <a:t>들어올 수 있습니다</a:t>
            </a:r>
            <a:r>
              <a:rPr lang="en-US" altLang="ko-KR" sz="1200" b="1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74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11824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15176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107572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64229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40628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1280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64108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06085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사람의 마음이란 때와 장소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조건과 환경에 따라 변하기 쉽다는 뜻을 가진 속담이다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https://youtu.be/8-Ko-2yJ08E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54466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https://youtu.be/3g6EIOp4cXI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354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sz="1200" b="1" dirty="0">
                <a:solidFill>
                  <a:srgbClr val="FF0000"/>
                </a:solidFill>
              </a:rPr>
              <a:t>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54893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dirty="0"/>
              <a:t>-”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71629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b="1" dirty="0"/>
              <a:t>예문 </a:t>
            </a:r>
            <a:r>
              <a:rPr lang="en-US" altLang="ko-KR" b="1" dirty="0"/>
              <a:t>1) </a:t>
            </a:r>
            <a:r>
              <a:rPr lang="ko-KR" altLang="en-US" b="1" dirty="0" smtClean="0"/>
              <a:t>멋있다 </a:t>
            </a:r>
            <a:r>
              <a:rPr lang="en-US" altLang="ko-KR" b="1" dirty="0" smtClean="0"/>
              <a:t>[</a:t>
            </a:r>
            <a:r>
              <a:rPr lang="ko-KR" altLang="en-US" b="1" dirty="0"/>
              <a:t>머싣따</a:t>
            </a:r>
            <a:r>
              <a:rPr lang="en-US" altLang="ko-KR" b="1" dirty="0" smtClean="0"/>
              <a:t>]</a:t>
            </a:r>
            <a:r>
              <a:rPr lang="ko-KR" altLang="en-US" b="1" dirty="0" smtClean="0"/>
              <a:t>에서 받침이 </a:t>
            </a:r>
            <a:r>
              <a:rPr lang="en-US" altLang="ko-KR" b="1" dirty="0" smtClean="0"/>
              <a:t>‘</a:t>
            </a:r>
            <a:r>
              <a:rPr lang="ko-KR" altLang="en-US" b="1" dirty="0" smtClean="0"/>
              <a:t>ㅆ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이나 </a:t>
            </a:r>
            <a:r>
              <a:rPr lang="ko-KR" altLang="en-US" b="1" dirty="0"/>
              <a:t>소리는 </a:t>
            </a:r>
            <a:r>
              <a:rPr lang="en-US" altLang="ko-KR" b="1" dirty="0"/>
              <a:t>[</a:t>
            </a:r>
            <a:r>
              <a:rPr lang="ko-KR" altLang="en-US" b="1" dirty="0" err="1"/>
              <a:t>ㄷ</a:t>
            </a:r>
            <a:r>
              <a:rPr lang="en-US" altLang="ko-KR" b="1" dirty="0"/>
              <a:t>]</a:t>
            </a:r>
            <a:r>
              <a:rPr lang="ko-KR" altLang="en-US" b="1" dirty="0"/>
              <a:t>으로 소리가 나므로 같은 규칙의 적용을 받는다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595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오늘 공부할 </a:t>
            </a:r>
            <a:r>
              <a:rPr lang="en-US" altLang="ko-KR" b="1" dirty="0"/>
              <a:t>12</a:t>
            </a:r>
            <a:r>
              <a:rPr lang="ko-KR" altLang="en-US" b="1" dirty="0"/>
              <a:t>과의 제목을 </a:t>
            </a:r>
            <a:r>
              <a:rPr lang="ko-KR" altLang="en-US" b="1" dirty="0" smtClean="0"/>
              <a:t>읽어 봅시다</a:t>
            </a:r>
            <a:r>
              <a:rPr lang="en-US" altLang="ko-KR" b="1" dirty="0"/>
              <a:t>. </a:t>
            </a:r>
            <a:r>
              <a:rPr lang="ko-KR" altLang="en-US" b="1" dirty="0"/>
              <a:t>사진 속의 장소가 어디인 것 같아요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동생이랑 무엇을 하는 것 같아요</a:t>
            </a:r>
            <a:r>
              <a:rPr lang="en-US" altLang="ko-KR" b="1" dirty="0"/>
              <a:t>?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6427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유나와 민수가 무엇을 할 것인지 잘 </a:t>
            </a:r>
            <a:r>
              <a:rPr lang="ko-KR" altLang="en-US" b="1" dirty="0" smtClean="0"/>
              <a:t>들어 보세요</a:t>
            </a:r>
            <a:r>
              <a:rPr lang="en-US" altLang="ko-KR" b="1" dirty="0"/>
              <a:t>. </a:t>
            </a:r>
            <a:r>
              <a:rPr lang="ko-KR" altLang="en-US" b="1" dirty="0" err="1"/>
              <a:t>누구랑</a:t>
            </a:r>
            <a:r>
              <a:rPr lang="ko-KR" altLang="en-US" b="1" dirty="0"/>
              <a:t> 같이 할 거예요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술래는 어떻게 정하나요</a:t>
            </a:r>
            <a:r>
              <a:rPr lang="en-US" altLang="ko-KR" b="1" dirty="0"/>
              <a:t>? </a:t>
            </a:r>
            <a:r>
              <a:rPr lang="ko-KR" altLang="en-US" b="1" dirty="0"/>
              <a:t>누가 술래가 되었나요</a:t>
            </a:r>
            <a:r>
              <a:rPr lang="en-US" altLang="ko-KR" b="1" dirty="0"/>
              <a:t>?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74444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오늘 </a:t>
            </a:r>
            <a:r>
              <a:rPr lang="ko-KR" altLang="en-US" b="1" u="sng" dirty="0"/>
              <a:t>선생님이랑 같이 </a:t>
            </a:r>
            <a:r>
              <a:rPr lang="ko-KR" altLang="en-US" b="1" dirty="0"/>
              <a:t>문법 표현들을 복습해 </a:t>
            </a:r>
            <a:r>
              <a:rPr lang="ko-KR" altLang="en-US" b="1" u="sng" dirty="0"/>
              <a:t>볼까요</a:t>
            </a:r>
            <a:r>
              <a:rPr lang="en-US" altLang="ko-KR" b="1" dirty="0"/>
              <a:t>?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3962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여러분들도 요즘 집에서 계속 밥을 먹죠</a:t>
            </a:r>
            <a:r>
              <a:rPr lang="en-US" altLang="ko-KR" b="1" dirty="0"/>
              <a:t>? </a:t>
            </a:r>
            <a:r>
              <a:rPr lang="ko-KR" altLang="en-US" b="1" dirty="0"/>
              <a:t>어떤 것이 먹고 싶나요</a:t>
            </a:r>
            <a:r>
              <a:rPr lang="en-US" altLang="ko-KR" b="1" dirty="0"/>
              <a:t>? </a:t>
            </a:r>
            <a:r>
              <a:rPr lang="ko-KR" altLang="en-US" b="1" dirty="0"/>
              <a:t>선생님도 외식할 수 </a:t>
            </a:r>
            <a:r>
              <a:rPr lang="ko-KR" altLang="en-US" b="1" u="sng" dirty="0"/>
              <a:t>있다면</a:t>
            </a:r>
            <a:r>
              <a:rPr lang="ko-KR" altLang="en-US" b="1" dirty="0"/>
              <a:t> </a:t>
            </a:r>
            <a:r>
              <a:rPr lang="ko-KR" altLang="en-US" b="1" u="sng" dirty="0"/>
              <a:t>피자도 먹고 치킨도 </a:t>
            </a:r>
            <a:r>
              <a:rPr lang="ko-KR" altLang="en-US" b="1" dirty="0"/>
              <a:t>먹고 싶어요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67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smtClean="0">
                <a:hlinkClick r:id="rId3"/>
              </a:rPr>
              <a:t>https://quizlet.com/_8ccmdn?x=1jqt&amp;i=2tig8t</a:t>
            </a:r>
            <a:endParaRPr lang="en-US" altLang="ko-KR" sz="1200" dirty="0" smtClean="0"/>
          </a:p>
          <a:p>
            <a:endParaRPr lang="en-US" altLang="ko-KR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559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 smtClean="0"/>
              <a:t>연습 문제를 </a:t>
            </a:r>
            <a:r>
              <a:rPr lang="ko-KR" altLang="en-US" dirty="0"/>
              <a:t>같이 </a:t>
            </a:r>
            <a:r>
              <a:rPr lang="ko-KR" altLang="en-US" dirty="0" smtClean="0"/>
              <a:t>풀어 봅시다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54462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5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mdn?x=1jqt&amp;i=2tig8t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lingt.com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4rl5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3g6EIOp4cXI?feature=oembed" TargetMode="Externa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-Ko-2yJ08E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3g6EIOp4cXI" TargetMode="External"/><Relationship Id="rId4" Type="http://schemas.openxmlformats.org/officeDocument/2006/relationships/hyperlink" Target="https://quizlet.com/_8ccmdn?x=1jqt&amp;i=2tig8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8-Ko-2yJ08E?feature=oembed" TargetMode="Externa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mdn?x=1jqt&amp;i=2tig8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861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70A11062-25F3-4B0C-A50D-1B1DD45AC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09" y="0"/>
            <a:ext cx="10825982" cy="6182943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="" xmlns:a16="http://schemas.microsoft.com/office/drawing/2014/main" id="{0133FCDC-B9A5-4128-A4DE-138675AB81A3}"/>
              </a:ext>
            </a:extLst>
          </p:cNvPr>
          <p:cNvCxnSpPr/>
          <p:nvPr/>
        </p:nvCxnSpPr>
        <p:spPr>
          <a:xfrm>
            <a:off x="2743200" y="4123113"/>
            <a:ext cx="7431578" cy="11804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5DAB0585-0795-4374-985A-EE22FD0B3837}"/>
              </a:ext>
            </a:extLst>
          </p:cNvPr>
          <p:cNvCxnSpPr/>
          <p:nvPr/>
        </p:nvCxnSpPr>
        <p:spPr>
          <a:xfrm flipH="1">
            <a:off x="2743200" y="4123113"/>
            <a:ext cx="2460567" cy="11804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="" xmlns:a16="http://schemas.microsoft.com/office/drawing/2014/main" id="{F9F76CD3-39BC-4C3B-BA05-9D6CCF706AF4}"/>
              </a:ext>
            </a:extLst>
          </p:cNvPr>
          <p:cNvCxnSpPr/>
          <p:nvPr/>
        </p:nvCxnSpPr>
        <p:spPr>
          <a:xfrm flipH="1">
            <a:off x="5203767" y="4123113"/>
            <a:ext cx="2443942" cy="11804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="" xmlns:a16="http://schemas.microsoft.com/office/drawing/2014/main" id="{F4915965-EED2-4D42-9FFB-D97826B3AE91}"/>
              </a:ext>
            </a:extLst>
          </p:cNvPr>
          <p:cNvCxnSpPr/>
          <p:nvPr/>
        </p:nvCxnSpPr>
        <p:spPr>
          <a:xfrm flipH="1">
            <a:off x="7647709" y="4123113"/>
            <a:ext cx="2527069" cy="11804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335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2D2B65B-B47F-45F6-AAD6-AD2514906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538" y="0"/>
            <a:ext cx="9326880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5C0CA9D-CAE0-413B-855E-6C4D6BA9A1FF}"/>
              </a:ext>
            </a:extLst>
          </p:cNvPr>
          <p:cNvSpPr txBox="1"/>
          <p:nvPr/>
        </p:nvSpPr>
        <p:spPr>
          <a:xfrm>
            <a:off x="7414953" y="2405765"/>
            <a:ext cx="1562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갈까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D230BD8-27D0-4276-BC8E-57AB1AD75B4F}"/>
              </a:ext>
            </a:extLst>
          </p:cNvPr>
          <p:cNvSpPr txBox="1"/>
          <p:nvPr/>
        </p:nvSpPr>
        <p:spPr>
          <a:xfrm>
            <a:off x="6882937" y="3791834"/>
            <a:ext cx="1562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칠까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76F8AF5-11EA-45BB-8119-3AA7886631AB}"/>
              </a:ext>
            </a:extLst>
          </p:cNvPr>
          <p:cNvSpPr txBox="1"/>
          <p:nvPr/>
        </p:nvSpPr>
        <p:spPr>
          <a:xfrm>
            <a:off x="7414953" y="5148965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만들까</a:t>
            </a:r>
          </a:p>
        </p:txBody>
      </p:sp>
    </p:spTree>
    <p:extLst>
      <p:ext uri="{BB962C8B-B14F-4D97-AF65-F5344CB8AC3E}">
        <p14:creationId xmlns:p14="http://schemas.microsoft.com/office/powerpoint/2010/main" val="96027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5F0CC996-3B59-40AC-ABA6-B0A1692FC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247" y="0"/>
            <a:ext cx="9343505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C7CE7D3-C09A-437C-AA30-937FED34C540}"/>
              </a:ext>
            </a:extLst>
          </p:cNvPr>
          <p:cNvSpPr txBox="1"/>
          <p:nvPr/>
        </p:nvSpPr>
        <p:spPr>
          <a:xfrm>
            <a:off x="5519651" y="3429000"/>
            <a:ext cx="1363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만나면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297BF6-CF14-4B5C-BD40-71FAA83ECDDD}"/>
              </a:ext>
            </a:extLst>
          </p:cNvPr>
          <p:cNvSpPr txBox="1"/>
          <p:nvPr/>
        </p:nvSpPr>
        <p:spPr>
          <a:xfrm>
            <a:off x="5336157" y="4433452"/>
            <a:ext cx="1230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따뜻하면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9E205A4-B2D5-46F5-809A-81708452EAF1}"/>
              </a:ext>
            </a:extLst>
          </p:cNvPr>
          <p:cNvSpPr txBox="1"/>
          <p:nvPr/>
        </p:nvSpPr>
        <p:spPr>
          <a:xfrm>
            <a:off x="5087389" y="5457458"/>
            <a:ext cx="1230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오면</a:t>
            </a:r>
          </a:p>
        </p:txBody>
      </p:sp>
    </p:spTree>
    <p:extLst>
      <p:ext uri="{BB962C8B-B14F-4D97-AF65-F5344CB8AC3E}">
        <p14:creationId xmlns:p14="http://schemas.microsoft.com/office/powerpoint/2010/main" val="306427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9595D3A-522B-460A-876F-C408164F0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0"/>
            <a:ext cx="10008524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F9B46CC-F670-4B60-9FAF-0AFAD0CF7D14}"/>
              </a:ext>
            </a:extLst>
          </p:cNvPr>
          <p:cNvSpPr txBox="1"/>
          <p:nvPr/>
        </p:nvSpPr>
        <p:spPr>
          <a:xfrm>
            <a:off x="5702531" y="3009205"/>
            <a:ext cx="4156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요리도 잘하고 청소도 잘해요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F357565-4DC3-4B3E-A20D-0C746F64212A}"/>
              </a:ext>
            </a:extLst>
          </p:cNvPr>
          <p:cNvSpPr txBox="1"/>
          <p:nvPr/>
        </p:nvSpPr>
        <p:spPr>
          <a:xfrm>
            <a:off x="5951913" y="4201314"/>
            <a:ext cx="4156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주스도 있고 우유도 있어요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E15B8F4-F2A6-45D5-AABE-C3A4F76CD79F}"/>
              </a:ext>
            </a:extLst>
          </p:cNvPr>
          <p:cNvSpPr txBox="1"/>
          <p:nvPr/>
        </p:nvSpPr>
        <p:spPr>
          <a:xfrm>
            <a:off x="5237015" y="5386645"/>
            <a:ext cx="4156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피아노도 치고 노래도 해요</a:t>
            </a:r>
          </a:p>
        </p:txBody>
      </p:sp>
    </p:spTree>
    <p:extLst>
      <p:ext uri="{BB962C8B-B14F-4D97-AF65-F5344CB8AC3E}">
        <p14:creationId xmlns:p14="http://schemas.microsoft.com/office/powerpoint/2010/main" val="135630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0A91F2F2-9B02-4FD0-84B5-4844C7278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894622" cy="64279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AD549192-B1FC-4E38-A743-3D8616E83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2796"/>
            <a:ext cx="7464829" cy="5540147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7AB8E8B2-829B-4284-8247-9F081BF8AD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4829" y="778597"/>
            <a:ext cx="4727171" cy="543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8E458ECC-F96D-4CBB-A0E9-0534813B01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407"/>
            <a:ext cx="7858408" cy="597529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4589188D-C258-48C1-A71D-B9E7718AC1C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2303"/>
          <a:stretch/>
        </p:blipFill>
        <p:spPr>
          <a:xfrm>
            <a:off x="0" y="881149"/>
            <a:ext cx="6579219" cy="530179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4582A87D-DCBB-4B74-B0B8-67F6DE9119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8945" y="1313411"/>
            <a:ext cx="5043055" cy="4869532"/>
          </a:xfrm>
          <a:prstGeom prst="rect">
            <a:avLst/>
          </a:prstGeom>
        </p:spPr>
      </p:pic>
      <p:pic>
        <p:nvPicPr>
          <p:cNvPr id="6" name="Track 033">
            <a:hlinkClick r:id="" action="ppaction://media"/>
            <a:extLst>
              <a:ext uri="{FF2B5EF4-FFF2-40B4-BE49-F238E27FC236}">
                <a16:creationId xmlns="" xmlns:a16="http://schemas.microsoft.com/office/drawing/2014/main" id="{CCEEDB45-1CC0-43E2-A61A-F38AAC6D0B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96689" y="339436"/>
            <a:ext cx="759230" cy="973975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7" name="타원 6">
            <a:extLst>
              <a:ext uri="{FF2B5EF4-FFF2-40B4-BE49-F238E27FC236}">
                <a16:creationId xmlns="" xmlns:a16="http://schemas.microsoft.com/office/drawing/2014/main" id="{AAEC0979-91A7-48BD-A47D-C0CBEA60F67D}"/>
              </a:ext>
            </a:extLst>
          </p:cNvPr>
          <p:cNvSpPr/>
          <p:nvPr/>
        </p:nvSpPr>
        <p:spPr>
          <a:xfrm>
            <a:off x="568959" y="2993877"/>
            <a:ext cx="249382" cy="2651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="" xmlns:a16="http://schemas.microsoft.com/office/drawing/2014/main" id="{4D480391-2484-4BFE-A7C6-4853BC296C9E}"/>
              </a:ext>
            </a:extLst>
          </p:cNvPr>
          <p:cNvSpPr/>
          <p:nvPr/>
        </p:nvSpPr>
        <p:spPr>
          <a:xfrm>
            <a:off x="2587412" y="4608025"/>
            <a:ext cx="266007" cy="2721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546744A-B6CF-4C68-9566-AD5AA1F277A4}"/>
              </a:ext>
            </a:extLst>
          </p:cNvPr>
          <p:cNvSpPr txBox="1"/>
          <p:nvPr/>
        </p:nvSpPr>
        <p:spPr>
          <a:xfrm>
            <a:off x="11522671" y="2428549"/>
            <a:ext cx="498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X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E249F19-24C3-4C16-9F6A-45EFE487FBD3}"/>
              </a:ext>
            </a:extLst>
          </p:cNvPr>
          <p:cNvSpPr txBox="1"/>
          <p:nvPr/>
        </p:nvSpPr>
        <p:spPr>
          <a:xfrm>
            <a:off x="11495576" y="2911920"/>
            <a:ext cx="498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O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E93112E-C704-4B20-98AA-AB0CE9076228}"/>
              </a:ext>
            </a:extLst>
          </p:cNvPr>
          <p:cNvSpPr txBox="1"/>
          <p:nvPr/>
        </p:nvSpPr>
        <p:spPr>
          <a:xfrm>
            <a:off x="11502349" y="3429000"/>
            <a:ext cx="498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O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164B95E-8CDB-421D-AFCA-7F6DE4DC9415}"/>
              </a:ext>
            </a:extLst>
          </p:cNvPr>
          <p:cNvSpPr txBox="1"/>
          <p:nvPr/>
        </p:nvSpPr>
        <p:spPr>
          <a:xfrm>
            <a:off x="7858408" y="5440831"/>
            <a:ext cx="1917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영준이의 집</a:t>
            </a:r>
          </a:p>
        </p:txBody>
      </p:sp>
    </p:spTree>
    <p:extLst>
      <p:ext uri="{BB962C8B-B14F-4D97-AF65-F5344CB8AC3E}">
        <p14:creationId xmlns:p14="http://schemas.microsoft.com/office/powerpoint/2010/main" val="155640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722FB829-7FAB-41FF-BB55-8CF485CDC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7156"/>
            <a:ext cx="7353609" cy="5035787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CE659D6D-FBAB-46D6-9D69-9C8E6626B6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6865"/>
          <a:stretch/>
        </p:blipFill>
        <p:spPr>
          <a:xfrm>
            <a:off x="0" y="0"/>
            <a:ext cx="7858408" cy="62468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D4234E3A-200E-44DC-A4FA-D3218FBB9F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3609" y="864524"/>
            <a:ext cx="4838391" cy="5318419"/>
          </a:xfrm>
          <a:prstGeom prst="rect">
            <a:avLst/>
          </a:prstGeom>
        </p:spPr>
      </p:pic>
      <p:sp>
        <p:nvSpPr>
          <p:cNvPr id="6" name="타원 5">
            <a:extLst>
              <a:ext uri="{FF2B5EF4-FFF2-40B4-BE49-F238E27FC236}">
                <a16:creationId xmlns="" xmlns:a16="http://schemas.microsoft.com/office/drawing/2014/main" id="{21EB78C2-B639-408B-BFCD-DA6A7E71BACB}"/>
              </a:ext>
            </a:extLst>
          </p:cNvPr>
          <p:cNvSpPr/>
          <p:nvPr/>
        </p:nvSpPr>
        <p:spPr>
          <a:xfrm>
            <a:off x="7658176" y="1780859"/>
            <a:ext cx="227324" cy="2498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974DE41-F7D0-418A-8D98-3F234831F5AC}"/>
              </a:ext>
            </a:extLst>
          </p:cNvPr>
          <p:cNvSpPr txBox="1"/>
          <p:nvPr/>
        </p:nvSpPr>
        <p:spPr>
          <a:xfrm>
            <a:off x="7631084" y="3462865"/>
            <a:ext cx="4256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>
                <a:solidFill>
                  <a:srgbClr val="FF0000"/>
                </a:solidFill>
              </a:rPr>
              <a:t>아빠랑</a:t>
            </a:r>
            <a:r>
              <a:rPr lang="ko-KR" altLang="en-US" sz="2000" dirty="0">
                <a:solidFill>
                  <a:srgbClr val="FF0000"/>
                </a:solidFill>
              </a:rPr>
              <a:t> 같이 먹을 거예요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F587B1F-150F-4782-AF62-599D698CB8C5}"/>
              </a:ext>
            </a:extLst>
          </p:cNvPr>
          <p:cNvSpPr txBox="1"/>
          <p:nvPr/>
        </p:nvSpPr>
        <p:spPr>
          <a:xfrm>
            <a:off x="11604567" y="5070765"/>
            <a:ext cx="432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X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C978C9B-130A-4D9C-B350-800DE86FB387}"/>
              </a:ext>
            </a:extLst>
          </p:cNvPr>
          <p:cNvSpPr txBox="1"/>
          <p:nvPr/>
        </p:nvSpPr>
        <p:spPr>
          <a:xfrm>
            <a:off x="11604567" y="5440097"/>
            <a:ext cx="282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X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="" xmlns:a16="http://schemas.microsoft.com/office/drawing/2014/main" id="{1AC37D2B-197B-41B3-9FCC-BD425815832A}"/>
              </a:ext>
            </a:extLst>
          </p:cNvPr>
          <p:cNvSpPr/>
          <p:nvPr/>
        </p:nvSpPr>
        <p:spPr>
          <a:xfrm>
            <a:off x="11720946" y="5875929"/>
            <a:ext cx="149629" cy="1840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77155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17367F6-7027-419B-B2CB-120E59AAC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785980" cy="64279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19400E8F-90A1-48D7-8A56-1DC08CB20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47651"/>
            <a:ext cx="7641125" cy="507878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EF884191-7437-4513-B251-5A365937D6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125" y="2044931"/>
            <a:ext cx="4550875" cy="413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2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81DCCC7-1E4D-4E3B-A3C9-2149802DB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077"/>
            <a:ext cx="6096000" cy="620255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91C9B240-E920-439B-971B-EAE2D5062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20631"/>
            <a:ext cx="6096000" cy="321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4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666A0ECA-AB81-4AB0-A876-58E3516004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52"/>
          <a:stretch/>
        </p:blipFill>
        <p:spPr>
          <a:xfrm>
            <a:off x="0" y="0"/>
            <a:ext cx="6650182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207B2E4F-956E-468E-BE8F-2777880DD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182" y="2028305"/>
            <a:ext cx="5528868" cy="4154638"/>
          </a:xfrm>
          <a:prstGeom prst="rect">
            <a:avLst/>
          </a:prstGeom>
        </p:spPr>
      </p:pic>
      <p:sp>
        <p:nvSpPr>
          <p:cNvPr id="4" name="타원 3">
            <a:extLst>
              <a:ext uri="{FF2B5EF4-FFF2-40B4-BE49-F238E27FC236}">
                <a16:creationId xmlns="" xmlns:a16="http://schemas.microsoft.com/office/drawing/2014/main" id="{4642B6C1-8146-4B60-A7BD-18214F485B2E}"/>
              </a:ext>
            </a:extLst>
          </p:cNvPr>
          <p:cNvSpPr/>
          <p:nvPr/>
        </p:nvSpPr>
        <p:spPr>
          <a:xfrm>
            <a:off x="4393430" y="3886009"/>
            <a:ext cx="266007" cy="2580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3">
            <a:extLst>
              <a:ext uri="{FF2B5EF4-FFF2-40B4-BE49-F238E27FC236}">
                <a16:creationId xmlns="" xmlns:a16="http://schemas.microsoft.com/office/drawing/2014/main" id="{4642B6C1-8146-4B60-A7BD-18214F485B2E}"/>
              </a:ext>
            </a:extLst>
          </p:cNvPr>
          <p:cNvSpPr/>
          <p:nvPr/>
        </p:nvSpPr>
        <p:spPr>
          <a:xfrm>
            <a:off x="3089566" y="5772375"/>
            <a:ext cx="266007" cy="2580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3">
            <a:extLst>
              <a:ext uri="{FF2B5EF4-FFF2-40B4-BE49-F238E27FC236}">
                <a16:creationId xmlns="" xmlns:a16="http://schemas.microsoft.com/office/drawing/2014/main" id="{4642B6C1-8146-4B60-A7BD-18214F485B2E}"/>
              </a:ext>
            </a:extLst>
          </p:cNvPr>
          <p:cNvSpPr/>
          <p:nvPr/>
        </p:nvSpPr>
        <p:spPr>
          <a:xfrm>
            <a:off x="7231440" y="3181591"/>
            <a:ext cx="266007" cy="2580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3">
            <a:extLst>
              <a:ext uri="{FF2B5EF4-FFF2-40B4-BE49-F238E27FC236}">
                <a16:creationId xmlns="" xmlns:a16="http://schemas.microsoft.com/office/drawing/2014/main" id="{4642B6C1-8146-4B60-A7BD-18214F485B2E}"/>
              </a:ext>
            </a:extLst>
          </p:cNvPr>
          <p:cNvSpPr/>
          <p:nvPr/>
        </p:nvSpPr>
        <p:spPr>
          <a:xfrm>
            <a:off x="7228050" y="4485462"/>
            <a:ext cx="266007" cy="2580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3">
            <a:extLst>
              <a:ext uri="{FF2B5EF4-FFF2-40B4-BE49-F238E27FC236}">
                <a16:creationId xmlns="" xmlns:a16="http://schemas.microsoft.com/office/drawing/2014/main" id="{4642B6C1-8146-4B60-A7BD-18214F485B2E}"/>
              </a:ext>
            </a:extLst>
          </p:cNvPr>
          <p:cNvSpPr/>
          <p:nvPr/>
        </p:nvSpPr>
        <p:spPr>
          <a:xfrm>
            <a:off x="9615634" y="5789333"/>
            <a:ext cx="266007" cy="2580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684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9BFC8031-1615-49B7-A3FE-CAD7351D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86679"/>
            <a:ext cx="10515600" cy="5406196"/>
          </a:xfrm>
        </p:spPr>
        <p:txBody>
          <a:bodyPr>
            <a:normAutofit fontScale="77500" lnSpcReduction="20000"/>
          </a:bodyPr>
          <a:lstStyle/>
          <a:p>
            <a:pPr marL="568325" indent="-454025">
              <a:lnSpc>
                <a:spcPct val="170000"/>
              </a:lnSpc>
              <a:buNone/>
            </a:pPr>
            <a:r>
              <a:rPr lang="ko-KR" altLang="en-US" dirty="0"/>
              <a:t>      </a:t>
            </a:r>
            <a:r>
              <a:rPr lang="ko-KR" altLang="en-US" sz="3400" dirty="0"/>
              <a:t>선생님들의  편의를 위해 교재 자료 업로드와 여러 </a:t>
            </a:r>
            <a:r>
              <a:rPr lang="ko-KR" altLang="en-US" sz="3400" dirty="0" smtClean="0"/>
              <a:t>활동들을</a:t>
            </a:r>
            <a:r>
              <a:rPr lang="en-US" altLang="ko-KR" sz="3400" dirty="0" smtClean="0"/>
              <a:t> </a:t>
            </a:r>
            <a:r>
              <a:rPr lang="ko-KR" altLang="en-US" sz="3400" dirty="0"/>
              <a:t>제시하기 위해 노력했습니다</a:t>
            </a:r>
            <a:r>
              <a:rPr lang="en-US" altLang="ko-KR" sz="3400" dirty="0"/>
              <a:t>. </a:t>
            </a:r>
            <a:r>
              <a:rPr lang="ko-KR" altLang="en-US" sz="3400" dirty="0"/>
              <a:t>필요하신 부분만 발췌해서 </a:t>
            </a:r>
            <a:r>
              <a:rPr lang="ko-KR" altLang="en-US" sz="3400" dirty="0" smtClean="0"/>
              <a:t>사용하셔도 </a:t>
            </a:r>
            <a:r>
              <a:rPr lang="ko-KR" altLang="en-US" sz="3400" dirty="0"/>
              <a:t>되고</a:t>
            </a:r>
            <a:r>
              <a:rPr lang="en-US" altLang="ko-KR" sz="3400" dirty="0"/>
              <a:t>, </a:t>
            </a:r>
            <a:r>
              <a:rPr lang="ko-KR" altLang="en-US" sz="3400" dirty="0"/>
              <a:t>각 교실에 맞게 추가</a:t>
            </a:r>
            <a:r>
              <a:rPr lang="en-US" altLang="ko-KR" sz="3400" dirty="0"/>
              <a:t>/</a:t>
            </a:r>
            <a:r>
              <a:rPr lang="ko-KR" altLang="en-US" sz="3400" dirty="0"/>
              <a:t>편집</a:t>
            </a:r>
            <a:r>
              <a:rPr lang="en-US" altLang="ko-KR" sz="3400" dirty="0"/>
              <a:t>/</a:t>
            </a:r>
            <a:r>
              <a:rPr lang="ko-KR" altLang="en-US" sz="3400" dirty="0"/>
              <a:t>삭제 가능합니다</a:t>
            </a:r>
            <a:r>
              <a:rPr lang="en-US" altLang="ko-KR" sz="3400" dirty="0"/>
              <a:t>. </a:t>
            </a:r>
          </a:p>
          <a:p>
            <a:pPr marL="568325" indent="-454025">
              <a:lnSpc>
                <a:spcPct val="150000"/>
              </a:lnSpc>
              <a:buNone/>
            </a:pPr>
            <a:r>
              <a:rPr lang="en-US" altLang="ko-KR" sz="3400" dirty="0"/>
              <a:t>   </a:t>
            </a:r>
          </a:p>
          <a:p>
            <a:pPr marL="568325" indent="-454025">
              <a:lnSpc>
                <a:spcPct val="150000"/>
              </a:lnSpc>
              <a:buNone/>
            </a:pPr>
            <a:r>
              <a:rPr lang="en-US" altLang="ko-KR" sz="3400" dirty="0"/>
              <a:t>      zoom</a:t>
            </a:r>
            <a:r>
              <a:rPr lang="ko-KR" altLang="en-US" sz="3400" dirty="0"/>
              <a:t>이나 </a:t>
            </a:r>
            <a:r>
              <a:rPr lang="ko-KR" altLang="en-US" sz="3400" dirty="0" smtClean="0"/>
              <a:t>화상 </a:t>
            </a:r>
            <a:r>
              <a:rPr lang="en-US" altLang="ko-KR" sz="3400" dirty="0" smtClean="0"/>
              <a:t>app</a:t>
            </a:r>
            <a:r>
              <a:rPr lang="ko-KR" altLang="en-US" sz="3400" dirty="0"/>
              <a:t>을 통해 수업을 하시는 선생님들께서도 </a:t>
            </a:r>
            <a:r>
              <a:rPr lang="ko-KR" altLang="en-US" sz="3400" dirty="0" smtClean="0"/>
              <a:t>계시지만 </a:t>
            </a:r>
            <a:r>
              <a:rPr lang="ko-KR" altLang="en-US" sz="3400" dirty="0"/>
              <a:t>파</a:t>
            </a:r>
            <a:r>
              <a:rPr lang="ko-KR" altLang="en-US" sz="3400" dirty="0" smtClean="0"/>
              <a:t>워포인트에 오디오</a:t>
            </a:r>
            <a:r>
              <a:rPr lang="en-US" altLang="ko-KR" sz="3400" dirty="0" smtClean="0"/>
              <a:t>, </a:t>
            </a:r>
            <a:r>
              <a:rPr lang="ko-KR" altLang="en-US" sz="3400" dirty="0" smtClean="0"/>
              <a:t>비디오 삽입을 통한 수업을 하시는 경우에도 자료 활용에 </a:t>
            </a:r>
            <a:r>
              <a:rPr lang="ko-KR" altLang="en-US" sz="3400" dirty="0"/>
              <a:t>도움이 되었으면 합니다</a:t>
            </a:r>
            <a:r>
              <a:rPr lang="en-US" altLang="ko-KR" sz="3400" dirty="0"/>
              <a:t>. </a:t>
            </a:r>
          </a:p>
          <a:p>
            <a:pPr marL="568325" indent="-454025">
              <a:lnSpc>
                <a:spcPct val="150000"/>
              </a:lnSpc>
              <a:buNone/>
            </a:pPr>
            <a:r>
              <a:rPr lang="en-US" altLang="ko-KR" sz="3400" dirty="0"/>
              <a:t> </a:t>
            </a:r>
            <a:endParaRPr lang="en-US" sz="3400" dirty="0"/>
          </a:p>
        </p:txBody>
      </p:sp>
      <p:sp>
        <p:nvSpPr>
          <p:cNvPr id="5" name="별: 꼭짓점 5개 4">
            <a:extLst>
              <a:ext uri="{FF2B5EF4-FFF2-40B4-BE49-F238E27FC236}">
                <a16:creationId xmlns="" xmlns:a16="http://schemas.microsoft.com/office/drawing/2014/main" id="{2A6DB271-6E95-4C8D-BCEA-EC32FBDFB050}"/>
              </a:ext>
            </a:extLst>
          </p:cNvPr>
          <p:cNvSpPr/>
          <p:nvPr/>
        </p:nvSpPr>
        <p:spPr>
          <a:xfrm>
            <a:off x="974034" y="3892718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별: 꼭짓점 5개 5">
            <a:extLst>
              <a:ext uri="{FF2B5EF4-FFF2-40B4-BE49-F238E27FC236}">
                <a16:creationId xmlns="" xmlns:a16="http://schemas.microsoft.com/office/drawing/2014/main" id="{CE3B5664-63F3-4E2F-82C9-688486DB6B6C}"/>
              </a:ext>
            </a:extLst>
          </p:cNvPr>
          <p:cNvSpPr/>
          <p:nvPr/>
        </p:nvSpPr>
        <p:spPr>
          <a:xfrm>
            <a:off x="944217" y="1377570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F690C8E3-E0DC-4337-96CF-C5D35258A88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EC2E50FF-84E3-4480-AD84-F0D35831B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1272"/>
            <a:ext cx="6096000" cy="5054137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7B43F3F0-0C96-4FE5-8BE5-6D989D82C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831273"/>
            <a:ext cx="6096000" cy="50541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DB178FD-E261-4C5F-BC5D-E39CB9E4E534}"/>
              </a:ext>
            </a:extLst>
          </p:cNvPr>
          <p:cNvSpPr txBox="1"/>
          <p:nvPr/>
        </p:nvSpPr>
        <p:spPr>
          <a:xfrm>
            <a:off x="10706790" y="1895935"/>
            <a:ext cx="1230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할까요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FD3FCA7-E144-449E-A240-1DA5C6834357}"/>
              </a:ext>
            </a:extLst>
          </p:cNvPr>
          <p:cNvSpPr txBox="1"/>
          <p:nvPr/>
        </p:nvSpPr>
        <p:spPr>
          <a:xfrm>
            <a:off x="10158153" y="4754880"/>
            <a:ext cx="1230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읽고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43ADAEA-9B40-41CD-A56A-B414605D9D96}"/>
              </a:ext>
            </a:extLst>
          </p:cNvPr>
          <p:cNvSpPr txBox="1"/>
          <p:nvPr/>
        </p:nvSpPr>
        <p:spPr>
          <a:xfrm>
            <a:off x="9792393" y="5154990"/>
            <a:ext cx="914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해요</a:t>
            </a:r>
          </a:p>
        </p:txBody>
      </p:sp>
      <p:sp>
        <p:nvSpPr>
          <p:cNvPr id="11" name="타원 3">
            <a:extLst>
              <a:ext uri="{FF2B5EF4-FFF2-40B4-BE49-F238E27FC236}">
                <a16:creationId xmlns="" xmlns:a16="http://schemas.microsoft.com/office/drawing/2014/main" id="{4642B6C1-8146-4B60-A7BD-18214F485B2E}"/>
              </a:ext>
            </a:extLst>
          </p:cNvPr>
          <p:cNvSpPr/>
          <p:nvPr/>
        </p:nvSpPr>
        <p:spPr>
          <a:xfrm>
            <a:off x="1988891" y="2097880"/>
            <a:ext cx="266007" cy="2580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3">
            <a:extLst>
              <a:ext uri="{FF2B5EF4-FFF2-40B4-BE49-F238E27FC236}">
                <a16:creationId xmlns="" xmlns:a16="http://schemas.microsoft.com/office/drawing/2014/main" id="{4642B6C1-8146-4B60-A7BD-18214F485B2E}"/>
              </a:ext>
            </a:extLst>
          </p:cNvPr>
          <p:cNvSpPr/>
          <p:nvPr/>
        </p:nvSpPr>
        <p:spPr>
          <a:xfrm>
            <a:off x="657932" y="3591399"/>
            <a:ext cx="266007" cy="2580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3">
            <a:extLst>
              <a:ext uri="{FF2B5EF4-FFF2-40B4-BE49-F238E27FC236}">
                <a16:creationId xmlns="" xmlns:a16="http://schemas.microsoft.com/office/drawing/2014/main" id="{4642B6C1-8146-4B60-A7BD-18214F485B2E}"/>
              </a:ext>
            </a:extLst>
          </p:cNvPr>
          <p:cNvSpPr/>
          <p:nvPr/>
        </p:nvSpPr>
        <p:spPr>
          <a:xfrm>
            <a:off x="3298700" y="5538624"/>
            <a:ext cx="266007" cy="2580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549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7EE61D6E-4A77-45B2-8E01-1891452BE653}"/>
              </a:ext>
            </a:extLst>
          </p:cNvPr>
          <p:cNvSpPr txBox="1">
            <a:spLocks/>
          </p:cNvSpPr>
          <p:nvPr/>
        </p:nvSpPr>
        <p:spPr>
          <a:xfrm>
            <a:off x="1077685" y="184646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4" name="Google Shape;100;p3">
            <a:extLst>
              <a:ext uri="{FF2B5EF4-FFF2-40B4-BE49-F238E27FC236}">
                <a16:creationId xmlns="" xmlns:a16="http://schemas.microsoft.com/office/drawing/2014/main" id="{1D52B7C0-0DB2-4031-8DF7-BFBD89503904}"/>
              </a:ext>
            </a:extLst>
          </p:cNvPr>
          <p:cNvSpPr txBox="1">
            <a:spLocks/>
          </p:cNvSpPr>
          <p:nvPr/>
        </p:nvSpPr>
        <p:spPr>
          <a:xfrm>
            <a:off x="0" y="1510209"/>
            <a:ext cx="12137098" cy="467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14350" indent="-33655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1) </a:t>
            </a:r>
            <a:r>
              <a:rPr lang="ko-KR" altLang="en-US" sz="2300" kern="0" dirty="0">
                <a:latin typeface="+mn-ea"/>
                <a:ea typeface="+mn-ea"/>
              </a:rPr>
              <a:t>워크북 단원 </a:t>
            </a:r>
            <a:r>
              <a:rPr lang="en-US" altLang="ko-KR" sz="2300" kern="0" dirty="0">
                <a:latin typeface="+mn-ea"/>
                <a:ea typeface="+mn-ea"/>
              </a:rPr>
              <a:t>12</a:t>
            </a:r>
            <a:r>
              <a:rPr lang="ko-KR" altLang="en-US" sz="2300" kern="0" dirty="0">
                <a:latin typeface="+mn-ea"/>
                <a:ea typeface="+mn-ea"/>
              </a:rPr>
              <a:t>과 하기 </a:t>
            </a:r>
            <a:r>
              <a:rPr lang="en-US" altLang="ko-KR" sz="2300" kern="0" dirty="0">
                <a:latin typeface="+mn-ea"/>
                <a:ea typeface="+mn-ea"/>
              </a:rPr>
              <a:t>P. 46-47 </a:t>
            </a:r>
          </a:p>
          <a:p>
            <a:pPr marL="400050" indent="-230188">
              <a:lnSpc>
                <a:spcPct val="170000"/>
              </a:lnSpc>
            </a:pPr>
            <a:r>
              <a:rPr lang="en-US" altLang="ko-KR" sz="2300" kern="0" dirty="0" smtClean="0">
                <a:latin typeface="+mn-ea"/>
                <a:ea typeface="+mn-ea"/>
              </a:rPr>
              <a:t>2</a:t>
            </a:r>
            <a:r>
              <a:rPr lang="en-US" altLang="ko-KR" sz="2300" kern="0" dirty="0">
                <a:latin typeface="+mn-ea"/>
                <a:ea typeface="+mn-ea"/>
              </a:rPr>
              <a:t>) Quizlet </a:t>
            </a:r>
            <a:r>
              <a:rPr lang="en-US" altLang="ko-KR" sz="2300" kern="0" dirty="0" smtClean="0">
                <a:latin typeface="+mn-ea"/>
                <a:ea typeface="+mn-ea"/>
              </a:rPr>
              <a:t>12</a:t>
            </a:r>
            <a:r>
              <a:rPr lang="ko-KR" altLang="en-US" sz="2300" kern="0" dirty="0" smtClean="0">
                <a:latin typeface="+mn-ea"/>
                <a:ea typeface="+mn-ea"/>
              </a:rPr>
              <a:t>과 어휘 </a:t>
            </a:r>
            <a:r>
              <a:rPr lang="ko-KR" altLang="en-US" sz="2300" kern="0" dirty="0" smtClean="0">
                <a:latin typeface="+mn-ea"/>
                <a:ea typeface="+mn-ea"/>
              </a:rPr>
              <a:t>복습</a:t>
            </a:r>
            <a:r>
              <a:rPr lang="ko-KR" altLang="en-US" sz="2300" kern="0" dirty="0" smtClean="0">
                <a:latin typeface="+mn-ea"/>
                <a:ea typeface="+mn-ea"/>
              </a:rPr>
              <a:t> </a:t>
            </a:r>
            <a:r>
              <a:rPr lang="en-US" altLang="ko-KR" sz="2200" dirty="0">
                <a:hlinkClick r:id="rId3"/>
              </a:rPr>
              <a:t>https://quizlet.com/_8ccmdn?x=1jqt&amp;i=2tig8t</a:t>
            </a:r>
            <a:endParaRPr lang="en-US" altLang="ko-KR" sz="2200" dirty="0"/>
          </a:p>
          <a:p>
            <a:pPr marL="514350" indent="-33655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 smtClean="0">
                <a:latin typeface="+mn-ea"/>
                <a:ea typeface="+mn-ea"/>
              </a:rPr>
              <a:t>3</a:t>
            </a:r>
            <a:r>
              <a:rPr lang="en-US" altLang="ko-KR" sz="2300" kern="0" dirty="0">
                <a:latin typeface="+mn-ea"/>
                <a:ea typeface="+mn-ea"/>
              </a:rPr>
              <a:t>) </a:t>
            </a:r>
            <a:r>
              <a:rPr lang="ko-KR" altLang="en-US" sz="23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300" kern="0" dirty="0">
                <a:latin typeface="+mn-ea"/>
                <a:ea typeface="+mn-ea"/>
              </a:rPr>
              <a:t>(</a:t>
            </a:r>
            <a:r>
              <a:rPr lang="ko-KR" altLang="en-US" sz="23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514350" indent="-336550">
              <a:lnSpc>
                <a:spcPct val="150000"/>
              </a:lnSpc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4) </a:t>
            </a:r>
            <a:r>
              <a:rPr lang="ko-KR" altLang="en-US" sz="2300" kern="0" dirty="0">
                <a:latin typeface="+mn-ea"/>
                <a:ea typeface="+mn-ea"/>
              </a:rPr>
              <a:t>받아쓰기 공부하기 </a:t>
            </a:r>
            <a:r>
              <a:rPr lang="en-US" altLang="ko-KR" sz="2300" kern="0" dirty="0">
                <a:latin typeface="+mn-ea"/>
                <a:ea typeface="+mn-ea"/>
              </a:rPr>
              <a:t>(</a:t>
            </a:r>
            <a:r>
              <a:rPr lang="en-US" altLang="ko-KR" sz="2300" kern="0" dirty="0" smtClean="0">
                <a:latin typeface="+mn-ea"/>
                <a:ea typeface="+mn-ea"/>
              </a:rPr>
              <a:t>12 </a:t>
            </a:r>
            <a:r>
              <a:rPr lang="ko-KR" altLang="en-US" sz="2300" kern="0" dirty="0" smtClean="0">
                <a:latin typeface="+mn-ea"/>
                <a:ea typeface="+mn-ea"/>
              </a:rPr>
              <a:t>단원 </a:t>
            </a:r>
            <a:r>
              <a:rPr lang="ko-KR" altLang="en-US" sz="2300" kern="0" dirty="0">
                <a:latin typeface="+mn-ea"/>
                <a:ea typeface="+mn-ea"/>
              </a:rPr>
              <a:t>읽기에 나오는 문장 </a:t>
            </a:r>
            <a:r>
              <a:rPr lang="en-US" altLang="ko-KR" sz="2300" kern="0" dirty="0">
                <a:latin typeface="+mn-ea"/>
                <a:ea typeface="+mn-ea"/>
              </a:rPr>
              <a:t>1~2</a:t>
            </a:r>
            <a:r>
              <a:rPr lang="ko-KR" altLang="en-US" sz="2300" kern="0" dirty="0">
                <a:latin typeface="+mn-ea"/>
                <a:ea typeface="+mn-ea"/>
              </a:rPr>
              <a:t>개 혹은 어휘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514350" indent="-33655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5) </a:t>
            </a:r>
            <a:r>
              <a:rPr lang="ko-KR" altLang="en-US" sz="2300" kern="0" dirty="0"/>
              <a:t>오늘의 속담 </a:t>
            </a:r>
            <a:r>
              <a:rPr lang="en-US" altLang="ko-KR" sz="2300" kern="0" dirty="0"/>
              <a:t>“</a:t>
            </a:r>
            <a:r>
              <a:rPr lang="ko-KR" altLang="en-US" sz="2300" kern="0" dirty="0"/>
              <a:t>똥 누러 갈 적 다르고 올 적 다르다</a:t>
            </a:r>
            <a:r>
              <a:rPr lang="en-US" altLang="ko-KR" sz="2300" kern="0" dirty="0"/>
              <a:t>.</a:t>
            </a:r>
            <a:r>
              <a:rPr lang="ko-KR" altLang="en-US" sz="2300" kern="0" dirty="0"/>
              <a:t> </a:t>
            </a:r>
            <a:r>
              <a:rPr lang="en-US" altLang="ko-KR" sz="2300" kern="0" dirty="0"/>
              <a:t>” </a:t>
            </a:r>
            <a:r>
              <a:rPr lang="ko-KR" altLang="en-US" sz="2300" kern="0" dirty="0" smtClean="0"/>
              <a:t>외우기 </a:t>
            </a:r>
            <a:r>
              <a:rPr lang="en-US" altLang="ko-KR" sz="2300" kern="0" dirty="0" smtClean="0"/>
              <a:t>(</a:t>
            </a:r>
            <a:r>
              <a:rPr lang="ko-KR" altLang="en-US" sz="2300" kern="0" dirty="0"/>
              <a:t>받아쓰기 문장으로 출제해도 좋습니다</a:t>
            </a:r>
            <a:r>
              <a:rPr lang="en-US" altLang="ko-KR" sz="2300" kern="0" dirty="0"/>
              <a:t>)</a:t>
            </a:r>
          </a:p>
          <a:p>
            <a:pPr marL="514350" indent="-33655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6) </a:t>
            </a:r>
            <a:r>
              <a:rPr lang="ko-KR" altLang="en-US" sz="2300" kern="0" dirty="0"/>
              <a:t>한국어 교재 </a:t>
            </a:r>
            <a:r>
              <a:rPr lang="en-US" altLang="ko-KR" sz="2300" kern="0" dirty="0" smtClean="0"/>
              <a:t>P.</a:t>
            </a:r>
            <a:r>
              <a:rPr lang="en-US" altLang="ko-KR" sz="2300" kern="0" dirty="0" smtClean="0"/>
              <a:t> </a:t>
            </a:r>
            <a:r>
              <a:rPr lang="en-US" altLang="ko-KR" sz="2300" kern="0" dirty="0"/>
              <a:t>106 </a:t>
            </a:r>
            <a:r>
              <a:rPr lang="ko-KR" altLang="en-US" sz="2300" kern="0" dirty="0" smtClean="0"/>
              <a:t>그림 일기를 </a:t>
            </a:r>
            <a:r>
              <a:rPr lang="ko-KR" altLang="en-US" sz="2300" kern="0" dirty="0"/>
              <a:t>쓰고   </a:t>
            </a:r>
            <a:r>
              <a:rPr lang="en-US" altLang="ko-KR" sz="2300" kern="0" dirty="0">
                <a:hlinkClick r:id="rId4"/>
              </a:rPr>
              <a:t>https://www.lingt.com</a:t>
            </a:r>
            <a:r>
              <a:rPr lang="en-US" altLang="ko-KR" sz="2300" kern="0" dirty="0" smtClean="0">
                <a:hlinkClick r:id="rId4"/>
              </a:rPr>
              <a:t>/</a:t>
            </a:r>
            <a:r>
              <a:rPr lang="en-US" altLang="ko-KR" sz="2300" kern="0" dirty="0"/>
              <a:t> </a:t>
            </a:r>
            <a:r>
              <a:rPr lang="ko-KR" altLang="en-US" sz="2300" kern="0" dirty="0" smtClean="0"/>
              <a:t>들어가서 </a:t>
            </a:r>
            <a:r>
              <a:rPr lang="ko-KR" altLang="en-US" sz="2300" kern="0" dirty="0"/>
              <a:t>본인의 목소리로 읽는 것을 녹음한 뒤 </a:t>
            </a:r>
            <a:r>
              <a:rPr lang="en-US" altLang="ko-KR" sz="2300" kern="0" dirty="0"/>
              <a:t>submit</a:t>
            </a:r>
            <a:r>
              <a:rPr lang="ko-KR" altLang="en-US" sz="2300" kern="0" dirty="0"/>
              <a:t>을 누르세요</a:t>
            </a:r>
            <a:r>
              <a:rPr lang="en-US" altLang="ko-KR" sz="2300" kern="0" dirty="0"/>
              <a:t>. </a:t>
            </a: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300" kern="0" dirty="0"/>
          </a:p>
        </p:txBody>
      </p:sp>
    </p:spTree>
    <p:extLst>
      <p:ext uri="{BB962C8B-B14F-4D97-AF65-F5344CB8AC3E}">
        <p14:creationId xmlns:p14="http://schemas.microsoft.com/office/powerpoint/2010/main" val="22162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="" xmlns:a16="http://schemas.microsoft.com/office/drawing/2014/main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="" xmlns:a16="http://schemas.microsoft.com/office/drawing/2014/main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6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동영상을 </a:t>
            </a:r>
            <a:r>
              <a:rPr lang="ko-KR" altLang="en-US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39412EE5-564D-4D81-BB27-5570901FF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71184" cy="64279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E2F87570-CDB6-4989-901D-27DA0D418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2553" y="215853"/>
            <a:ext cx="1944959" cy="426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B1D45E48-71E3-4CA4-8390-3425C347C6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1273"/>
            <a:ext cx="7473851" cy="535167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CD5F29B3-3D39-4AE9-87B7-5663237FAF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3852" y="0"/>
            <a:ext cx="4697792" cy="618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3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552DA51C-2769-4BC5-BB15-CE5C36EAC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2015"/>
            <a:ext cx="5963215" cy="5238541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8283313B-2507-4F1E-925F-D203B90A2B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784" y="532015"/>
            <a:ext cx="5963215" cy="523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7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75A53498-B7AA-48B0-8536-D7105DCEE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115695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8403E33F-1398-4233-A3EA-0971BD7FB8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695" y="0"/>
            <a:ext cx="5076304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0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A34AF5DB-C789-4D64-BD00-680362233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1275"/>
            <a:ext cx="5968538" cy="452212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C4073B52-6216-4D13-9C86-90445747B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847901"/>
            <a:ext cx="6096000" cy="452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0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E6BC8D35-C995-4CEB-9A15-306D765FA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1397"/>
            <a:ext cx="6096000" cy="478813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06A3EF14-6BFA-494B-AB58-C9EAF45554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-4338"/>
          <a:stretch/>
        </p:blipFill>
        <p:spPr>
          <a:xfrm>
            <a:off x="6450675" y="731521"/>
            <a:ext cx="5757949" cy="55695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="" xmlns:a16="http://schemas.microsoft.com/office/drawing/2014/main" id="{69E670D0-9BD1-43F4-8BC9-FDFA99B8CC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4050" y="1230284"/>
            <a:ext cx="5757949" cy="433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5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A099D90-2DD5-4BC9-BDA9-97ECFD794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65266"/>
            <a:ext cx="6650182" cy="522039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3FA9DAE1-873E-4A1A-82ED-30309AD51E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183" y="565266"/>
            <a:ext cx="5541816" cy="522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72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13649BAB-2203-425F-AA8B-3F945D6CE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6131"/>
            <a:ext cx="6192570" cy="596681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74D619FD-4A46-468F-B4CB-24EE1935D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713" y="1429789"/>
            <a:ext cx="5975287" cy="475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8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76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1547446"/>
            <a:ext cx="10515601" cy="4379825"/>
          </a:xfrm>
          <a:solidFill>
            <a:schemeClr val="lt1"/>
          </a:solidFill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뭐 했는지 이야기해 보기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11 </a:t>
            </a:r>
            <a:r>
              <a:rPr lang="ko-KR" altLang="en-US" sz="2400" dirty="0"/>
              <a:t>단원에 나온 어휘 및 쉬운 문장 받아쓰기 </a:t>
            </a:r>
            <a:r>
              <a:rPr lang="en-US" altLang="ko-KR" sz="2400" dirty="0"/>
              <a:t>(</a:t>
            </a:r>
            <a:r>
              <a:rPr lang="ko-KR" altLang="en-US" sz="2400" dirty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  <a:r>
              <a:rPr lang="en-US" altLang="ko-KR" dirty="0"/>
              <a:t>     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/>
              <a:t>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11 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  <a:r>
              <a:rPr lang="en-US" sz="2400" dirty="0"/>
              <a:t> </a:t>
            </a:r>
            <a:r>
              <a:rPr lang="en-US" altLang="ko-KR" dirty="0">
                <a:hlinkClick r:id="rId3"/>
              </a:rPr>
              <a:t>https://quizlet.com/_8c4rl5?x=1jqt&amp;i=2tig8t</a:t>
            </a:r>
            <a:endParaRPr lang="en-US" altLang="ko-KR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2400" dirty="0"/>
              <a:t>오늘의 속담</a:t>
            </a:r>
            <a:r>
              <a:rPr lang="en-US" altLang="ko-KR" sz="2400" dirty="0"/>
              <a:t>: </a:t>
            </a:r>
            <a:r>
              <a:rPr lang="ko-KR" altLang="en-US" sz="2400" dirty="0"/>
              <a:t>매주 속담 하나씩 소개하고 재미있는 뜻풀이 동영상도 같이 봅니다</a:t>
            </a:r>
            <a:r>
              <a:rPr lang="en-US" altLang="ko-KR" sz="2400" dirty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sz="2400" dirty="0"/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8EC8C1BA-204B-499F-BDD7-5ED6505796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63"/>
          <a:stretch/>
        </p:blipFill>
        <p:spPr>
          <a:xfrm>
            <a:off x="1" y="807609"/>
            <a:ext cx="6096000" cy="519418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CA1A1EEF-4338-455A-8B95-51294095A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422" y="807609"/>
            <a:ext cx="5907578" cy="519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8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="" xmlns:a16="http://schemas.microsoft.com/office/drawing/2014/main" id="{FB0F8C84-ED52-4A56-A58C-D32C53428A8A}"/>
              </a:ext>
            </a:extLst>
          </p:cNvPr>
          <p:cNvSpPr txBox="1">
            <a:spLocks/>
          </p:cNvSpPr>
          <p:nvPr/>
        </p:nvSpPr>
        <p:spPr>
          <a:xfrm>
            <a:off x="1238250" y="314501"/>
            <a:ext cx="9239250" cy="675056"/>
          </a:xfrm>
          <a:prstGeom prst="rect">
            <a:avLst/>
          </a:prstGeom>
          <a:noFill/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4000" kern="0" dirty="0">
              <a:effectLst>
                <a:outerShdw blurRad="50800" dist="50800" dir="5400000" algn="ctr" rotWithShape="0">
                  <a:schemeClr val="bg2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="" xmlns:a16="http://schemas.microsoft.com/office/drawing/2014/main" id="{B039BFF2-A034-497A-A98B-1DCCA8AACA2D}"/>
              </a:ext>
            </a:extLst>
          </p:cNvPr>
          <p:cNvSpPr txBox="1">
            <a:spLocks/>
          </p:cNvSpPr>
          <p:nvPr/>
        </p:nvSpPr>
        <p:spPr>
          <a:xfrm>
            <a:off x="1444040" y="0"/>
            <a:ext cx="9482340" cy="67505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/>
            </a:outerShdw>
          </a:effectLst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4000" kern="0" dirty="0" smtClean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전래 동화</a:t>
            </a:r>
            <a:r>
              <a:rPr lang="en-US" altLang="ko-KR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: 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티끌도 모이면 태산이 된다</a:t>
            </a:r>
            <a:r>
              <a:rPr lang="en-US" altLang="ko-KR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” </a:t>
            </a:r>
            <a:endParaRPr lang="en-US" sz="4000" kern="0" dirty="0">
              <a:effectLst>
                <a:outerShdw blurRad="50800" dist="50800" dir="5400000" algn="ctr" rotWithShape="0">
                  <a:schemeClr val="bg2"/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6" name="온라인 미디어 5" title="[￭ﾕﾜ￪ﾵﾭ￬ﾠﾄ￫ﾞﾘ￫ﾏﾙ￭ﾙﾔ] ￭ﾋﾰ￭ﾁﾴ￫ﾏﾄ ￫ﾪﾨ￬ﾝﾴ￫ﾩﾴ ￭ﾃﾜ￬ﾂﾰ￬ﾝﾴ￫ﾐﾜ￫ﾋﾤ">
            <a:hlinkClick r:id="" action="ppaction://media"/>
            <a:extLst>
              <a:ext uri="{FF2B5EF4-FFF2-40B4-BE49-F238E27FC236}">
                <a16:creationId xmlns="" xmlns:a16="http://schemas.microsoft.com/office/drawing/2014/main" id="{2B9F8E17-048A-4998-8BB4-B1C378AE5E1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12331" y="844207"/>
            <a:ext cx="9841419" cy="533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6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0"/>
            <a:ext cx="10515600" cy="61769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latinLnBrk="1">
              <a:lnSpc>
                <a:spcPct val="100000"/>
              </a:lnSpc>
              <a:buNone/>
            </a:pPr>
            <a:r>
              <a:rPr lang="en-US" altLang="ko-KR" sz="2000" smtClean="0">
                <a:latin typeface="+mn-ea"/>
                <a:ea typeface="+mn-ea"/>
              </a:rPr>
              <a:t>1. </a:t>
            </a:r>
            <a:r>
              <a:rPr lang="ko-KR" altLang="en-US" sz="2000" smtClean="0">
                <a:latin typeface="+mn-ea"/>
                <a:ea typeface="+mn-ea"/>
              </a:rPr>
              <a:t>골목대장이란</a:t>
            </a:r>
            <a:r>
              <a:rPr lang="en-US" altLang="ko-KR" sz="2000" dirty="0">
                <a:latin typeface="+mn-ea"/>
                <a:ea typeface="+mn-ea"/>
              </a:rPr>
              <a:t>? 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>
              <a:latin typeface="+mn-ea"/>
              <a:ea typeface="+mn-ea"/>
            </a:endParaRPr>
          </a:p>
          <a:p>
            <a:pPr marL="114300" indent="0" latinLnBrk="1">
              <a:lnSpc>
                <a:spcPct val="100000"/>
              </a:lnSpc>
              <a:buNone/>
            </a:pPr>
            <a:r>
              <a:rPr lang="en-US" altLang="ko-KR" sz="2000" dirty="0">
                <a:latin typeface="+mn-ea"/>
                <a:ea typeface="+mn-ea"/>
              </a:rPr>
              <a:t>2. </a:t>
            </a:r>
            <a:r>
              <a:rPr lang="ko-KR" altLang="en-US" sz="2000" dirty="0">
                <a:latin typeface="+mn-ea"/>
                <a:ea typeface="+mn-ea"/>
              </a:rPr>
              <a:t>조선 시대의 유명한 학자였던 </a:t>
            </a:r>
            <a:r>
              <a:rPr lang="ko-KR" altLang="en-US" sz="2000" dirty="0" smtClean="0">
                <a:latin typeface="+mn-ea"/>
                <a:ea typeface="+mn-ea"/>
              </a:rPr>
              <a:t>이항복의 </a:t>
            </a:r>
            <a:r>
              <a:rPr lang="ko-KR" altLang="en-US" sz="2000" dirty="0">
                <a:latin typeface="+mn-ea"/>
                <a:ea typeface="+mn-ea"/>
              </a:rPr>
              <a:t>어렸을 적 이름은 무엇인가요</a:t>
            </a:r>
            <a:r>
              <a:rPr lang="en-US" altLang="ko-KR" sz="2000" dirty="0">
                <a:latin typeface="+mn-ea"/>
                <a:ea typeface="+mn-ea"/>
              </a:rPr>
              <a:t>?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>
              <a:latin typeface="+mn-ea"/>
              <a:ea typeface="+mn-ea"/>
            </a:endParaRPr>
          </a:p>
          <a:p>
            <a:pPr marL="114300" indent="0" latinLnBrk="1">
              <a:lnSpc>
                <a:spcPct val="100000"/>
              </a:lnSpc>
              <a:buNone/>
            </a:pPr>
            <a:r>
              <a:rPr lang="en-US" altLang="ko-KR" sz="2000" dirty="0">
                <a:latin typeface="+mn-ea"/>
                <a:ea typeface="+mn-ea"/>
              </a:rPr>
              <a:t>3. </a:t>
            </a:r>
            <a:r>
              <a:rPr lang="ko-KR" altLang="en-US" sz="2000" dirty="0">
                <a:latin typeface="+mn-ea"/>
                <a:ea typeface="+mn-ea"/>
              </a:rPr>
              <a:t>오성의 어머니는 왜 걱정이 많았나요</a:t>
            </a:r>
            <a:r>
              <a:rPr lang="en-US" altLang="ko-KR" sz="2000" dirty="0">
                <a:latin typeface="+mn-ea"/>
                <a:ea typeface="+mn-ea"/>
              </a:rPr>
              <a:t>?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>
              <a:latin typeface="+mn-ea"/>
              <a:ea typeface="+mn-ea"/>
            </a:endParaRPr>
          </a:p>
          <a:p>
            <a:pPr marL="114300" indent="0" latinLnBrk="1">
              <a:lnSpc>
                <a:spcPct val="100000"/>
              </a:lnSpc>
              <a:buNone/>
            </a:pPr>
            <a:r>
              <a:rPr lang="en-US" altLang="ko-KR" sz="2000" dirty="0">
                <a:latin typeface="+mn-ea"/>
                <a:ea typeface="+mn-ea"/>
              </a:rPr>
              <a:t>4. </a:t>
            </a:r>
            <a:r>
              <a:rPr lang="ko-KR" altLang="en-US" sz="2000" dirty="0">
                <a:latin typeface="+mn-ea"/>
                <a:ea typeface="+mn-ea"/>
              </a:rPr>
              <a:t>오성은 왜 시장을 제일 좋아했나요</a:t>
            </a:r>
            <a:r>
              <a:rPr lang="en-US" altLang="ko-KR" sz="2000" dirty="0">
                <a:latin typeface="+mn-ea"/>
                <a:ea typeface="+mn-ea"/>
              </a:rPr>
              <a:t>?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>
              <a:latin typeface="+mn-ea"/>
              <a:ea typeface="+mn-ea"/>
            </a:endParaRPr>
          </a:p>
          <a:p>
            <a:pPr marL="114300" indent="0" latinLnBrk="1">
              <a:lnSpc>
                <a:spcPct val="100000"/>
              </a:lnSpc>
              <a:buNone/>
            </a:pPr>
            <a:r>
              <a:rPr lang="en-US" altLang="ko-KR" sz="2000" dirty="0">
                <a:latin typeface="+mn-ea"/>
                <a:ea typeface="+mn-ea"/>
              </a:rPr>
              <a:t>5. </a:t>
            </a:r>
            <a:r>
              <a:rPr lang="ko-KR" altLang="en-US" sz="2000" dirty="0">
                <a:latin typeface="+mn-ea"/>
                <a:ea typeface="+mn-ea"/>
              </a:rPr>
              <a:t>오성이 대장간에 갈 때마다 주워 온 것은 무엇인가요</a:t>
            </a:r>
            <a:r>
              <a:rPr lang="en-US" altLang="ko-KR" sz="2000" dirty="0">
                <a:latin typeface="+mn-ea"/>
                <a:ea typeface="+mn-ea"/>
              </a:rPr>
              <a:t>?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>
              <a:latin typeface="+mn-ea"/>
              <a:ea typeface="+mn-ea"/>
            </a:endParaRPr>
          </a:p>
          <a:p>
            <a:pPr marL="114300" indent="0" latinLnBrk="1">
              <a:lnSpc>
                <a:spcPct val="100000"/>
              </a:lnSpc>
              <a:buNone/>
            </a:pPr>
            <a:r>
              <a:rPr lang="en-US" altLang="ko-KR" sz="2000" dirty="0">
                <a:latin typeface="+mn-ea"/>
                <a:ea typeface="+mn-ea"/>
              </a:rPr>
              <a:t>6. </a:t>
            </a:r>
            <a:r>
              <a:rPr lang="ko-KR" altLang="en-US" sz="2000" dirty="0">
                <a:latin typeface="+mn-ea"/>
                <a:ea typeface="+mn-ea"/>
              </a:rPr>
              <a:t>오성은 왜 공부를 하기 싫어했나요</a:t>
            </a:r>
            <a:r>
              <a:rPr lang="en-US" altLang="ko-KR" sz="2000" dirty="0">
                <a:latin typeface="+mn-ea"/>
                <a:ea typeface="+mn-ea"/>
              </a:rPr>
              <a:t>?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en-US" altLang="ko-KR" sz="2000" dirty="0">
              <a:latin typeface="+mn-ea"/>
              <a:ea typeface="+mn-ea"/>
            </a:endParaRPr>
          </a:p>
          <a:p>
            <a:pPr marL="114300" indent="0" latinLnBrk="1">
              <a:lnSpc>
                <a:spcPct val="100000"/>
              </a:lnSpc>
              <a:buNone/>
            </a:pPr>
            <a:r>
              <a:rPr lang="en-US" altLang="ko-KR" sz="2000" dirty="0">
                <a:latin typeface="+mn-ea"/>
                <a:ea typeface="+mn-ea"/>
              </a:rPr>
              <a:t>7.</a:t>
            </a:r>
            <a:r>
              <a:rPr lang="ko-KR" altLang="en-US" sz="2000" dirty="0">
                <a:latin typeface="+mn-ea"/>
                <a:ea typeface="+mn-ea"/>
              </a:rPr>
              <a:t> 어머니께서 오성에게 어떤 속담으로 교훈을 주시나요</a:t>
            </a:r>
            <a:r>
              <a:rPr lang="en-US" altLang="ko-KR" sz="2000" dirty="0">
                <a:latin typeface="+mn-ea"/>
                <a:ea typeface="+mn-ea"/>
              </a:rPr>
              <a:t>?</a:t>
            </a:r>
          </a:p>
          <a:p>
            <a:pPr marL="114300" indent="0" latinLnBrk="1">
              <a:lnSpc>
                <a:spcPct val="100000"/>
              </a:lnSpc>
              <a:buNone/>
            </a:pPr>
            <a:r>
              <a:rPr lang="ko-KR" altLang="en-US" sz="2000" dirty="0">
                <a:latin typeface="+mn-ea"/>
                <a:ea typeface="+mn-ea"/>
              </a:rPr>
              <a:t>   </a:t>
            </a:r>
            <a:r>
              <a:rPr lang="en-US" altLang="ko-KR" sz="2000" dirty="0">
                <a:latin typeface="+mn-ea"/>
                <a:ea typeface="+mn-ea"/>
              </a:rPr>
              <a:t>    </a:t>
            </a:r>
          </a:p>
          <a:p>
            <a:pPr marL="114300" indent="0" latinLnBrk="1">
              <a:lnSpc>
                <a:spcPct val="100000"/>
              </a:lnSpc>
              <a:buNone/>
            </a:pPr>
            <a:endParaRPr lang="ko-KR" altLang="en-US" sz="2000" dirty="0">
              <a:latin typeface="+mn-ea"/>
              <a:ea typeface="+mn-ea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F7455A9-B525-4745-9016-D0408A4AE548}"/>
              </a:ext>
            </a:extLst>
          </p:cNvPr>
          <p:cNvSpPr txBox="1"/>
          <p:nvPr/>
        </p:nvSpPr>
        <p:spPr>
          <a:xfrm>
            <a:off x="1511287" y="554637"/>
            <a:ext cx="9842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동네 골목에서 아이들의 우두머리 노릇을 하는 아이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99D854A-7C04-4CAE-8BDA-4AF1B9FD9808}"/>
              </a:ext>
            </a:extLst>
          </p:cNvPr>
          <p:cNvSpPr txBox="1"/>
          <p:nvPr/>
        </p:nvSpPr>
        <p:spPr>
          <a:xfrm>
            <a:off x="1528997" y="1334125"/>
            <a:ext cx="2203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오성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0B5CFC4-C256-42ED-8F14-A09C4D61ED29}"/>
              </a:ext>
            </a:extLst>
          </p:cNvPr>
          <p:cNvSpPr txBox="1"/>
          <p:nvPr/>
        </p:nvSpPr>
        <p:spPr>
          <a:xfrm>
            <a:off x="1511287" y="2263515"/>
            <a:ext cx="5801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오성이 공부하기 싫어하고 매일 놀기만 해서이다</a:t>
            </a:r>
            <a:r>
              <a:rPr lang="en-US" altLang="ko-KR" sz="2000" dirty="0">
                <a:solidFill>
                  <a:srgbClr val="FF0000"/>
                </a:solidFill>
              </a:rPr>
              <a:t>. 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6FCC5B0-EA25-4589-97CA-9B960182E825}"/>
              </a:ext>
            </a:extLst>
          </p:cNvPr>
          <p:cNvSpPr txBox="1"/>
          <p:nvPr/>
        </p:nvSpPr>
        <p:spPr>
          <a:xfrm>
            <a:off x="1579420" y="3147933"/>
            <a:ext cx="9707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100"/>
              <a:defRPr/>
            </a:pPr>
            <a:r>
              <a:rPr lang="ko-KR" altLang="en-US" sz="2000" dirty="0">
                <a:solidFill>
                  <a:srgbClr val="FF0000"/>
                </a:solidFill>
              </a:rPr>
              <a:t>맛있는 음식도 많고 </a:t>
            </a:r>
            <a:r>
              <a:rPr lang="ko-KR" altLang="en-US" sz="2000" dirty="0" smtClean="0">
                <a:solidFill>
                  <a:srgbClr val="FF0000"/>
                </a:solidFill>
              </a:rPr>
              <a:t>여러 가지 </a:t>
            </a:r>
            <a:r>
              <a:rPr lang="ko-KR" altLang="en-US" sz="2000" dirty="0">
                <a:solidFill>
                  <a:srgbClr val="FF0000"/>
                </a:solidFill>
              </a:rPr>
              <a:t>구경할 거리가 많아서 좋아했다</a:t>
            </a:r>
            <a:r>
              <a:rPr lang="en-US" altLang="ko-KR" sz="2000" dirty="0">
                <a:solidFill>
                  <a:srgbClr val="FF0000"/>
                </a:solidFill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</a:rPr>
              <a:t> 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39251E3-4DBB-4A4B-9104-13E1E80DA043}"/>
              </a:ext>
            </a:extLst>
          </p:cNvPr>
          <p:cNvSpPr txBox="1"/>
          <p:nvPr/>
        </p:nvSpPr>
        <p:spPr>
          <a:xfrm>
            <a:off x="1579422" y="3956857"/>
            <a:ext cx="8096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쇠붙이 </a:t>
            </a:r>
            <a:r>
              <a:rPr lang="en-US" altLang="ko-KR" sz="2000" dirty="0" smtClean="0">
                <a:solidFill>
                  <a:srgbClr val="FF0000"/>
                </a:solidFill>
              </a:rPr>
              <a:t>(</a:t>
            </a:r>
            <a:r>
              <a:rPr lang="ko-KR" altLang="en-US" sz="2000" dirty="0">
                <a:solidFill>
                  <a:srgbClr val="FF0000"/>
                </a:solidFill>
              </a:rPr>
              <a:t>조그만 쇳조각</a:t>
            </a:r>
            <a:r>
              <a:rPr lang="en-US" altLang="ko-KR" sz="2000" dirty="0">
                <a:solidFill>
                  <a:srgbClr val="FF0000"/>
                </a:solidFill>
              </a:rPr>
              <a:t>)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CC8E264-C1BA-4290-986A-0FFC3AE615B8}"/>
              </a:ext>
            </a:extLst>
          </p:cNvPr>
          <p:cNvSpPr txBox="1"/>
          <p:nvPr/>
        </p:nvSpPr>
        <p:spPr>
          <a:xfrm>
            <a:off x="1577787" y="4854633"/>
            <a:ext cx="8862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공부를 오래하면 지루하고 재미없다고 생각해서이다</a:t>
            </a:r>
            <a:r>
              <a:rPr lang="en-US" altLang="ko-KR" sz="2000" dirty="0">
                <a:solidFill>
                  <a:srgbClr val="FF0000"/>
                </a:solidFill>
                <a:latin typeface="+mn-ea"/>
              </a:rPr>
              <a:t>. </a:t>
            </a:r>
            <a:endParaRPr lang="ko-KR" altLang="en-US" sz="2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67310E2-40F1-4E0B-977F-15FA9DF0E59B}"/>
              </a:ext>
            </a:extLst>
          </p:cNvPr>
          <p:cNvSpPr txBox="1"/>
          <p:nvPr/>
        </p:nvSpPr>
        <p:spPr>
          <a:xfrm>
            <a:off x="1577787" y="5702531"/>
            <a:ext cx="5734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티끌 모아 태산</a:t>
            </a:r>
          </a:p>
        </p:txBody>
      </p:sp>
    </p:spTree>
    <p:extLst>
      <p:ext uri="{BB962C8B-B14F-4D97-AF65-F5344CB8AC3E}">
        <p14:creationId xmlns:p14="http://schemas.microsoft.com/office/powerpoint/2010/main" val="382370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4" grpId="0"/>
      <p:bldP spid="7" grpId="0"/>
      <p:bldP spid="7" grpId="1"/>
      <p:bldP spid="6" grpId="0"/>
      <p:bldP spid="10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85800" y="1633028"/>
            <a:ext cx="10515600" cy="449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4572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v"/>
            </a:pPr>
            <a:r>
              <a:rPr lang="ko-KR" altLang="en-US" dirty="0"/>
              <a:t>여러분들도 오성처럼 공부하기 싫을 때가 있죠</a:t>
            </a:r>
            <a:r>
              <a:rPr lang="en-US" altLang="ko-KR" dirty="0"/>
              <a:t>? </a:t>
            </a:r>
            <a:r>
              <a:rPr lang="ko-KR" altLang="en-US" dirty="0"/>
              <a:t>하지만 공부를 </a:t>
            </a:r>
            <a:r>
              <a:rPr lang="ko-KR" altLang="en-US" dirty="0" err="1"/>
              <a:t>조금씩이라도</a:t>
            </a:r>
            <a:r>
              <a:rPr lang="ko-KR" altLang="en-US" dirty="0"/>
              <a:t> 매일 한다면 어떻게 될까요</a:t>
            </a:r>
            <a:r>
              <a:rPr lang="en-US" altLang="ko-KR" dirty="0"/>
              <a:t>?</a:t>
            </a:r>
          </a:p>
          <a:p>
            <a:pPr marL="635000" lvl="0" indent="-4572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v"/>
            </a:pPr>
            <a:r>
              <a:rPr lang="ko-KR" altLang="en-US" dirty="0"/>
              <a:t>대장장이가 노름을 하지 않고 오성이처럼 조그만 쇠붙이라도 모아서 아껴 썼다면 어떻게 되었을까요</a:t>
            </a:r>
            <a:r>
              <a:rPr lang="en-US" altLang="ko-KR" dirty="0"/>
              <a:t>?</a:t>
            </a:r>
            <a:endParaRPr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A37699A-91B2-450D-AA58-71C6DCB4C8BE}"/>
              </a:ext>
            </a:extLst>
          </p:cNvPr>
          <p:cNvSpPr txBox="1"/>
          <p:nvPr/>
        </p:nvSpPr>
        <p:spPr>
          <a:xfrm>
            <a:off x="823571" y="530975"/>
            <a:ext cx="9733591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4000" dirty="0" smtClean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n-ea"/>
              </a:rPr>
              <a:t>“</a:t>
            </a:r>
            <a:r>
              <a:rPr lang="ko-KR" altLang="en-US" sz="4000" dirty="0" smtClean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n-ea"/>
              </a:rPr>
              <a:t>티끌도 </a:t>
            </a:r>
            <a:r>
              <a:rPr lang="ko-KR" altLang="en-US" sz="40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n-ea"/>
              </a:rPr>
              <a:t>모이면 태산이 된다</a:t>
            </a:r>
            <a:r>
              <a:rPr lang="en-US" altLang="ko-KR" sz="40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n-ea"/>
              </a:rPr>
              <a:t>” </a:t>
            </a:r>
            <a:r>
              <a:rPr lang="ko-KR" altLang="en-US" sz="400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n-ea"/>
              </a:rPr>
              <a:t>생각해 보기</a:t>
            </a:r>
            <a:endParaRPr lang="en-US" sz="400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5287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E80A4CE6-C41F-4BB8-8053-F73A49721F1C}"/>
              </a:ext>
            </a:extLst>
          </p:cNvPr>
          <p:cNvSpPr txBox="1">
            <a:spLocks/>
          </p:cNvSpPr>
          <p:nvPr/>
        </p:nvSpPr>
        <p:spPr>
          <a:xfrm>
            <a:off x="16627" y="173648"/>
            <a:ext cx="12175373" cy="58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ko-KR" altLang="en-US" sz="3600" kern="0" dirty="0">
                <a:latin typeface="+mj-ea"/>
                <a:ea typeface="+mj-ea"/>
              </a:rPr>
              <a:t/>
            </a:r>
            <a:br>
              <a:rPr lang="ko-KR" altLang="en-US" sz="3600" kern="0" dirty="0">
                <a:latin typeface="+mj-ea"/>
                <a:ea typeface="+mj-ea"/>
              </a:rPr>
            </a:br>
            <a:r>
              <a:rPr lang="ko-KR" altLang="en-US" sz="3600" kern="0" dirty="0">
                <a:latin typeface="+mj-ea"/>
                <a:ea typeface="+mj-ea"/>
              </a:rPr>
              <a:t> </a:t>
            </a:r>
            <a:r>
              <a:rPr lang="ko-KR" altLang="en-US" sz="3600" b="1" kern="0" dirty="0">
                <a:latin typeface="+mj-ea"/>
                <a:ea typeface="+mj-ea"/>
              </a:rPr>
              <a:t>발음</a:t>
            </a:r>
            <a:r>
              <a:rPr lang="ko-KR" altLang="en-US" sz="3600" kern="0" dirty="0">
                <a:latin typeface="+mj-ea"/>
                <a:ea typeface="+mj-ea"/>
              </a:rPr>
              <a:t> 공부하기 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ㄱ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ㄷ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ㅂ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 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+ 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ㄷ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 →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[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ㄸ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]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ko-KR" altLang="en-US" sz="3600" b="1" kern="0" dirty="0">
                <a:latin typeface="+mj-ea"/>
                <a:ea typeface="+mj-ea"/>
              </a:rPr>
              <a:t/>
            </a:r>
            <a:br>
              <a:rPr lang="ko-KR" altLang="en-US" sz="3600" b="1" kern="0" dirty="0">
                <a:latin typeface="+mj-ea"/>
                <a:ea typeface="+mj-ea"/>
              </a:rPr>
            </a:br>
            <a:endParaRPr lang="ko-KR" altLang="en-US" sz="3600" kern="0" dirty="0">
              <a:latin typeface="+mj-ea"/>
              <a:ea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BF3E9B-9046-4827-9104-D4D39CFB1AB9}"/>
              </a:ext>
            </a:extLst>
          </p:cNvPr>
          <p:cNvSpPr txBox="1"/>
          <p:nvPr/>
        </p:nvSpPr>
        <p:spPr>
          <a:xfrm>
            <a:off x="180512" y="1084508"/>
            <a:ext cx="11853645" cy="52629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 식당 </a:t>
            </a:r>
            <a:r>
              <a:rPr lang="en-US" altLang="ko-KR" sz="3200" dirty="0"/>
              <a:t>[ </a:t>
            </a:r>
            <a:r>
              <a:rPr lang="ko-KR" altLang="en-US" sz="3200" dirty="0" err="1"/>
              <a:t>식땅</a:t>
            </a:r>
            <a:r>
              <a:rPr lang="ko-KR" altLang="en-US" sz="3200" dirty="0"/>
              <a:t> </a:t>
            </a:r>
            <a:r>
              <a:rPr lang="en-US" altLang="ko-KR" sz="3200" dirty="0"/>
              <a:t>]            </a:t>
            </a:r>
            <a:r>
              <a:rPr lang="ko-KR" altLang="en-US" sz="3200" dirty="0"/>
              <a:t>받다 </a:t>
            </a:r>
            <a:r>
              <a:rPr lang="en-US" altLang="ko-KR" sz="3200" dirty="0"/>
              <a:t>[ </a:t>
            </a:r>
            <a:r>
              <a:rPr lang="ko-KR" altLang="en-US" sz="3200" dirty="0" err="1"/>
              <a:t>받따</a:t>
            </a:r>
            <a:r>
              <a:rPr lang="ko-KR" altLang="en-US" sz="3200" dirty="0"/>
              <a:t> </a:t>
            </a:r>
            <a:r>
              <a:rPr lang="en-US" altLang="ko-KR" sz="3200" dirty="0"/>
              <a:t>]           </a:t>
            </a:r>
            <a:r>
              <a:rPr lang="ko-KR" altLang="en-US" sz="3200" dirty="0"/>
              <a:t>재미없다 </a:t>
            </a:r>
            <a:r>
              <a:rPr lang="en-US" altLang="ko-KR" sz="3200" dirty="0"/>
              <a:t>[ </a:t>
            </a:r>
            <a:r>
              <a:rPr lang="ko-KR" altLang="en-US" sz="3200" dirty="0" err="1"/>
              <a:t>재미업따</a:t>
            </a:r>
            <a:r>
              <a:rPr lang="en-US" altLang="ko-KR" sz="3200" dirty="0"/>
              <a:t> ]       </a:t>
            </a:r>
          </a:p>
          <a:p>
            <a:r>
              <a:rPr lang="en-US" altLang="ko-KR" sz="3200" dirty="0"/>
              <a:t>  </a:t>
            </a:r>
          </a:p>
          <a:p>
            <a:r>
              <a:rPr lang="ko-KR" altLang="en-US" sz="3200" dirty="0"/>
              <a:t>            </a:t>
            </a:r>
            <a:r>
              <a:rPr lang="en-US" altLang="ko-KR" sz="3200" dirty="0"/>
              <a:t>‘</a:t>
            </a:r>
            <a:r>
              <a:rPr lang="ko-KR" altLang="en-US" sz="3200" dirty="0"/>
              <a:t>ㄷ</a:t>
            </a:r>
            <a:r>
              <a:rPr lang="en-US" altLang="ko-KR" sz="3200" dirty="0"/>
              <a:t>’ </a:t>
            </a:r>
            <a:r>
              <a:rPr lang="ko-KR" altLang="en-US" sz="3200" dirty="0"/>
              <a:t>은 </a:t>
            </a:r>
            <a:r>
              <a:rPr lang="en-US" altLang="ko-KR" sz="3200" dirty="0"/>
              <a:t>‘</a:t>
            </a:r>
            <a:r>
              <a:rPr lang="ko-KR" altLang="en-US" sz="3200" dirty="0" err="1"/>
              <a:t>ㄱ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ㄷ</a:t>
            </a:r>
            <a:r>
              <a:rPr lang="en-US" altLang="ko-KR" sz="3200" dirty="0"/>
              <a:t>, </a:t>
            </a:r>
            <a:r>
              <a:rPr lang="ko-KR" altLang="en-US" sz="3200" dirty="0" err="1"/>
              <a:t>ㅂ</a:t>
            </a:r>
            <a:r>
              <a:rPr lang="en-US" altLang="ko-KR" sz="3200" dirty="0"/>
              <a:t>’  </a:t>
            </a:r>
            <a:r>
              <a:rPr lang="ko-KR" altLang="en-US" sz="3200" dirty="0"/>
              <a:t>뒤에서 </a:t>
            </a:r>
            <a:r>
              <a:rPr lang="en-US" altLang="ko-KR" sz="3200" dirty="0"/>
              <a:t>[</a:t>
            </a:r>
            <a:r>
              <a:rPr lang="ko-KR" altLang="en-US" sz="3200" dirty="0" err="1"/>
              <a:t>ㄸ</a:t>
            </a:r>
            <a:r>
              <a:rPr lang="en-US" altLang="ko-KR" sz="3200" dirty="0"/>
              <a:t>]</a:t>
            </a:r>
            <a:r>
              <a:rPr lang="ko-KR" altLang="en-US" sz="3200" dirty="0"/>
              <a:t>으로 발음한다</a:t>
            </a:r>
            <a:r>
              <a:rPr lang="en-US" altLang="ko-KR" sz="3200" dirty="0"/>
              <a:t>. </a:t>
            </a:r>
          </a:p>
          <a:p>
            <a:pPr>
              <a:lnSpc>
                <a:spcPct val="200000"/>
              </a:lnSpc>
            </a:pPr>
            <a:r>
              <a:rPr lang="ko-KR" altLang="en-US" sz="3200" dirty="0"/>
              <a:t>밑줄 친 부분에 주의해서 다음 문장을 큰 소리로 </a:t>
            </a:r>
            <a:r>
              <a:rPr lang="ko-KR" altLang="en-US" sz="3200" dirty="0" smtClean="0"/>
              <a:t>읽어 봅시다</a:t>
            </a:r>
            <a:r>
              <a:rPr lang="en-US" altLang="ko-KR" sz="3200" dirty="0"/>
              <a:t>. </a:t>
            </a:r>
          </a:p>
          <a:p>
            <a:pPr marL="744538" indent="-514350">
              <a:lnSpc>
                <a:spcPct val="150000"/>
              </a:lnSpc>
              <a:buAutoNum type="arabicParenR"/>
            </a:pPr>
            <a:r>
              <a:rPr lang="ko-KR" altLang="en-US" sz="3200" dirty="0"/>
              <a:t>와</a:t>
            </a:r>
            <a:r>
              <a:rPr lang="en-US" altLang="ko-KR" sz="3200" dirty="0"/>
              <a:t>! </a:t>
            </a:r>
            <a:r>
              <a:rPr lang="ko-KR" altLang="en-US" sz="3200" u="sng" dirty="0">
                <a:solidFill>
                  <a:srgbClr val="FF0000"/>
                </a:solidFill>
              </a:rPr>
              <a:t>멋있다</a:t>
            </a:r>
            <a:r>
              <a:rPr lang="en-US" altLang="ko-KR" sz="3200" dirty="0"/>
              <a:t>!</a:t>
            </a:r>
          </a:p>
          <a:p>
            <a:pPr marL="744538" indent="-514350">
              <a:lnSpc>
                <a:spcPct val="200000"/>
              </a:lnSpc>
              <a:buAutoNum type="arabicParenR"/>
            </a:pPr>
            <a:r>
              <a:rPr lang="ko-KR" altLang="en-US" sz="3200" u="sng" dirty="0">
                <a:solidFill>
                  <a:srgbClr val="FF0000"/>
                </a:solidFill>
              </a:rPr>
              <a:t>식당</a:t>
            </a:r>
            <a:r>
              <a:rPr lang="ko-KR" altLang="en-US" sz="3200" dirty="0"/>
              <a:t>에서 밥을 먹어요</a:t>
            </a:r>
            <a:r>
              <a:rPr lang="en-US" altLang="ko-KR" sz="3200" dirty="0"/>
              <a:t>. </a:t>
            </a:r>
          </a:p>
          <a:p>
            <a:pPr marL="744538" indent="-514350">
              <a:lnSpc>
                <a:spcPct val="200000"/>
              </a:lnSpc>
              <a:buAutoNum type="arabicParenR"/>
            </a:pPr>
            <a:r>
              <a:rPr lang="ko-KR" altLang="en-US" sz="3200" dirty="0"/>
              <a:t>그 책은 </a:t>
            </a:r>
            <a:r>
              <a:rPr lang="ko-KR" altLang="en-US" sz="3200" u="sng" dirty="0">
                <a:solidFill>
                  <a:srgbClr val="FF0000"/>
                </a:solidFill>
              </a:rPr>
              <a:t>재미없다</a:t>
            </a:r>
            <a:r>
              <a:rPr lang="en-US" altLang="ko-KR" sz="3200" u="sng" dirty="0"/>
              <a:t>.</a:t>
            </a:r>
            <a:r>
              <a:rPr lang="en-US" altLang="ko-KR" sz="3200" dirty="0"/>
              <a:t> </a:t>
            </a:r>
          </a:p>
        </p:txBody>
      </p:sp>
      <p:sp>
        <p:nvSpPr>
          <p:cNvPr id="10" name="화살표: 오른쪽 9">
            <a:extLst>
              <a:ext uri="{FF2B5EF4-FFF2-40B4-BE49-F238E27FC236}">
                <a16:creationId xmlns="" xmlns:a16="http://schemas.microsoft.com/office/drawing/2014/main" id="{94BF05D0-4639-4253-81B0-8C3913542783}"/>
              </a:ext>
            </a:extLst>
          </p:cNvPr>
          <p:cNvSpPr/>
          <p:nvPr/>
        </p:nvSpPr>
        <p:spPr>
          <a:xfrm>
            <a:off x="312925" y="2027227"/>
            <a:ext cx="1080654" cy="58418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97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2216"/>
            <a:ext cx="10961914" cy="7016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740220"/>
            <a:ext cx="10515600" cy="5371427"/>
          </a:xfrm>
          <a:solidFill>
            <a:schemeClr val="lt1"/>
          </a:solidFill>
        </p:spPr>
        <p:txBody>
          <a:bodyPr>
            <a:noAutofit/>
          </a:bodyPr>
          <a:lstStyle/>
          <a:p>
            <a:pPr marL="460375" indent="-346075">
              <a:lnSpc>
                <a:spcPct val="170000"/>
              </a:lnSpc>
              <a:buFont typeface="+mj-lt"/>
              <a:buAutoNum type="arabicPeriod"/>
            </a:pPr>
            <a:r>
              <a:rPr lang="ko-KR" altLang="en-US" sz="2200" dirty="0" smtClean="0">
                <a:latin typeface="+mn-ea"/>
                <a:ea typeface="+mn-ea"/>
              </a:rPr>
              <a:t>재외동포를 </a:t>
            </a:r>
            <a:r>
              <a:rPr lang="ko-KR" altLang="en-US" sz="2200" dirty="0">
                <a:latin typeface="+mn-ea"/>
                <a:ea typeface="+mn-ea"/>
              </a:rPr>
              <a:t>위한 한국어 </a:t>
            </a:r>
            <a:r>
              <a:rPr lang="en-US" altLang="ko-KR" sz="2200" dirty="0">
                <a:latin typeface="+mn-ea"/>
                <a:ea typeface="+mn-ea"/>
              </a:rPr>
              <a:t>2-1 (</a:t>
            </a:r>
            <a:r>
              <a:rPr lang="ko-KR" altLang="en-US" sz="2200" dirty="0">
                <a:latin typeface="+mn-ea"/>
                <a:ea typeface="+mn-ea"/>
              </a:rPr>
              <a:t>영어권</a:t>
            </a:r>
            <a:r>
              <a:rPr lang="en-US" altLang="ko-KR" sz="2200" dirty="0">
                <a:latin typeface="+mn-ea"/>
                <a:ea typeface="+mn-ea"/>
              </a:rPr>
              <a:t>). </a:t>
            </a:r>
            <a:r>
              <a:rPr lang="ko-KR" altLang="en-US" sz="2200" dirty="0">
                <a:latin typeface="+mn-ea"/>
                <a:ea typeface="+mn-ea"/>
              </a:rPr>
              <a:t>교육부 국립국제교육원</a:t>
            </a:r>
            <a:endParaRPr lang="en-US" altLang="ko-KR" sz="2200" dirty="0">
              <a:latin typeface="+mn-ea"/>
              <a:ea typeface="+mn-ea"/>
            </a:endParaRPr>
          </a:p>
          <a:p>
            <a:pPr marL="460375" indent="-346075">
              <a:lnSpc>
                <a:spcPct val="170000"/>
              </a:lnSpc>
              <a:buFont typeface="+mj-lt"/>
              <a:buAutoNum type="arabicPeriod"/>
            </a:pPr>
            <a:r>
              <a:rPr lang="ko-KR" altLang="en-US" sz="2200" dirty="0">
                <a:latin typeface="+mn-ea"/>
                <a:ea typeface="+mn-ea"/>
              </a:rPr>
              <a:t>재외동포를 위한 한국어 </a:t>
            </a:r>
            <a:r>
              <a:rPr lang="en-US" altLang="ko-KR" sz="2200" dirty="0">
                <a:latin typeface="+mn-ea"/>
                <a:ea typeface="+mn-ea"/>
              </a:rPr>
              <a:t>2-1 (</a:t>
            </a:r>
            <a:r>
              <a:rPr lang="ko-KR" altLang="en-US" sz="2200" dirty="0">
                <a:latin typeface="+mn-ea"/>
                <a:ea typeface="+mn-ea"/>
              </a:rPr>
              <a:t>범용</a:t>
            </a:r>
            <a:r>
              <a:rPr lang="en-US" altLang="ko-KR" sz="2200" dirty="0">
                <a:latin typeface="+mn-ea"/>
                <a:ea typeface="+mn-ea"/>
              </a:rPr>
              <a:t>). </a:t>
            </a:r>
            <a:r>
              <a:rPr lang="ko-KR" altLang="en-US" sz="2200" dirty="0">
                <a:latin typeface="+mn-ea"/>
                <a:ea typeface="+mn-ea"/>
              </a:rPr>
              <a:t>교육부 국립국제교육원</a:t>
            </a:r>
            <a:endParaRPr lang="en-US" altLang="ko-KR" sz="2200" dirty="0">
              <a:latin typeface="+mn-ea"/>
              <a:ea typeface="+mn-ea"/>
            </a:endParaRPr>
          </a:p>
          <a:p>
            <a:pPr marL="460375" indent="-346075">
              <a:lnSpc>
                <a:spcPct val="170000"/>
              </a:lnSpc>
              <a:buFont typeface="+mj-lt"/>
              <a:buAutoNum type="arabicPeriod"/>
            </a:pPr>
            <a:r>
              <a:rPr lang="ko-KR" altLang="en-US" sz="2200" dirty="0">
                <a:latin typeface="+mn-ea"/>
                <a:ea typeface="+mn-ea"/>
              </a:rPr>
              <a:t>한글학교 </a:t>
            </a:r>
            <a:r>
              <a:rPr lang="ko-KR" altLang="en-US" sz="2200" dirty="0" err="1">
                <a:latin typeface="+mn-ea"/>
                <a:ea typeface="+mn-ea"/>
              </a:rPr>
              <a:t>학생용</a:t>
            </a:r>
            <a:r>
              <a:rPr lang="ko-KR" altLang="en-US" sz="2200" dirty="0">
                <a:latin typeface="+mn-ea"/>
                <a:ea typeface="+mn-ea"/>
              </a:rPr>
              <a:t> 동화로 배우는 한국어</a:t>
            </a:r>
            <a:r>
              <a:rPr lang="en-US" altLang="ko-KR" sz="2200" dirty="0">
                <a:latin typeface="+mn-ea"/>
                <a:ea typeface="+mn-ea"/>
              </a:rPr>
              <a:t>. </a:t>
            </a:r>
            <a:r>
              <a:rPr lang="ko-KR" altLang="en-US" sz="2200" dirty="0">
                <a:latin typeface="+mn-ea"/>
                <a:ea typeface="+mn-ea"/>
              </a:rPr>
              <a:t>재외동포교육진흥재단</a:t>
            </a:r>
            <a:endParaRPr lang="en-US" altLang="ko-KR" sz="2200" dirty="0">
              <a:latin typeface="+mn-ea"/>
              <a:ea typeface="+mn-ea"/>
            </a:endParaRPr>
          </a:p>
          <a:p>
            <a:pPr marL="460375" indent="-346075">
              <a:lnSpc>
                <a:spcPct val="170000"/>
              </a:lnSpc>
              <a:buFont typeface="+mj-lt"/>
              <a:buAutoNum type="arabicPeriod"/>
            </a:pPr>
            <a:r>
              <a:rPr lang="ko-KR" altLang="en-US" sz="2200" dirty="0">
                <a:latin typeface="+mn-ea"/>
                <a:ea typeface="+mn-ea"/>
              </a:rPr>
              <a:t>한국어 </a:t>
            </a:r>
            <a:r>
              <a:rPr lang="en-US" altLang="ko-KR" sz="2200" dirty="0">
                <a:latin typeface="+mn-ea"/>
                <a:ea typeface="+mn-ea"/>
              </a:rPr>
              <a:t>3. </a:t>
            </a:r>
            <a:r>
              <a:rPr lang="ko-KR" altLang="en-US" sz="2200" dirty="0">
                <a:latin typeface="+mn-ea"/>
                <a:ea typeface="+mn-ea"/>
              </a:rPr>
              <a:t>한국교육과정 평가원</a:t>
            </a:r>
            <a:r>
              <a:rPr lang="en-US" altLang="ko-KR" sz="2200" dirty="0">
                <a:latin typeface="+mn-ea"/>
                <a:ea typeface="+mn-ea"/>
              </a:rPr>
              <a:t>. </a:t>
            </a:r>
            <a:r>
              <a:rPr lang="ko-KR" altLang="en-US" sz="2200" dirty="0" smtClean="0">
                <a:latin typeface="+mn-ea"/>
                <a:ea typeface="+mn-ea"/>
              </a:rPr>
              <a:t>국제교육진흥원</a:t>
            </a:r>
            <a:endParaRPr lang="en-US" altLang="ko-KR" sz="2200" dirty="0" smtClean="0">
              <a:latin typeface="+mn-ea"/>
              <a:ea typeface="+mn-ea"/>
            </a:endParaRPr>
          </a:p>
          <a:p>
            <a:pPr marL="460375" indent="-346075">
              <a:lnSpc>
                <a:spcPct val="170000"/>
              </a:lnSpc>
              <a:buFont typeface="+mj-lt"/>
              <a:buAutoNum type="arabicPeriod"/>
            </a:pPr>
            <a:r>
              <a:rPr lang="ko-KR" altLang="en-US" sz="2200" dirty="0" err="1">
                <a:latin typeface="+mn-ea"/>
                <a:ea typeface="+mn-ea"/>
              </a:rPr>
              <a:t>깨비</a:t>
            </a:r>
            <a:r>
              <a:rPr lang="ko-KR" altLang="en-US" sz="2200" dirty="0">
                <a:latin typeface="+mn-ea"/>
                <a:ea typeface="+mn-ea"/>
              </a:rPr>
              <a:t> </a:t>
            </a:r>
            <a:r>
              <a:rPr lang="ko-KR" altLang="en-US" sz="2200" dirty="0" err="1">
                <a:latin typeface="+mn-ea"/>
                <a:ea typeface="+mn-ea"/>
              </a:rPr>
              <a:t>키즈</a:t>
            </a:r>
            <a:r>
              <a:rPr lang="ko-KR" altLang="en-US" sz="2200" dirty="0">
                <a:latin typeface="+mn-ea"/>
                <a:ea typeface="+mn-ea"/>
              </a:rPr>
              <a:t> 속담 </a:t>
            </a:r>
            <a:r>
              <a:rPr lang="en-US" altLang="ko-KR" sz="2200" dirty="0">
                <a:latin typeface="+mn-ea"/>
                <a:ea typeface="+mn-ea"/>
                <a:hlinkClick r:id="rId3"/>
              </a:rPr>
              <a:t>https://youtu.be/8-Ko-2yJ08E</a:t>
            </a:r>
            <a:endParaRPr lang="en-US" altLang="ko-KR" sz="22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AutoNum type="arabicPeriod" startAt="6"/>
            </a:pPr>
            <a:r>
              <a:rPr lang="en-US" altLang="ko-KR" sz="2200" dirty="0" smtClean="0">
                <a:latin typeface="+mn-ea"/>
                <a:ea typeface="+mn-ea"/>
              </a:rPr>
              <a:t>Quizlet    </a:t>
            </a:r>
            <a:r>
              <a:rPr lang="en-US" altLang="ko-KR" sz="2200" dirty="0">
                <a:hlinkClick r:id="rId4"/>
              </a:rPr>
              <a:t>https://quizlet.com/_</a:t>
            </a:r>
            <a:r>
              <a:rPr lang="en-US" altLang="ko-KR" sz="2200" dirty="0" smtClean="0">
                <a:hlinkClick r:id="rId4"/>
              </a:rPr>
              <a:t>8ccmdn?x=1jqt&amp;i=2tig8t</a:t>
            </a:r>
            <a:endParaRPr lang="en-US" altLang="ko-KR" sz="2200" dirty="0" smtClean="0"/>
          </a:p>
          <a:p>
            <a:pPr>
              <a:lnSpc>
                <a:spcPct val="170000"/>
              </a:lnSpc>
              <a:buAutoNum type="arabicPeriod" startAt="6"/>
            </a:pPr>
            <a:r>
              <a:rPr lang="ko-KR" altLang="en-US" sz="2200" dirty="0" smtClean="0"/>
              <a:t>전래 동화 </a:t>
            </a:r>
            <a:r>
              <a:rPr lang="en-US" altLang="ko-KR" sz="2200" dirty="0" smtClean="0"/>
              <a:t>‘</a:t>
            </a:r>
            <a:r>
              <a:rPr lang="ko-KR" altLang="en-US" sz="2200" dirty="0" smtClean="0"/>
              <a:t>티끌도 모이면 태산이 된다</a:t>
            </a:r>
            <a:r>
              <a:rPr lang="en-US" altLang="ko-KR" sz="2200" dirty="0" smtClean="0"/>
              <a:t>.’  </a:t>
            </a:r>
            <a:r>
              <a:rPr lang="en-US" altLang="ko-KR" sz="2200" dirty="0" smtClean="0">
                <a:hlinkClick r:id="rId5"/>
              </a:rPr>
              <a:t>https</a:t>
            </a:r>
            <a:r>
              <a:rPr lang="en-US" altLang="ko-KR" sz="2200" dirty="0">
                <a:hlinkClick r:id="rId5"/>
              </a:rPr>
              <a:t>://youtu.be/3g6EIOp4cXI</a:t>
            </a:r>
            <a:endParaRPr lang="en-US" altLang="ko-KR" sz="2200" dirty="0"/>
          </a:p>
          <a:p>
            <a:pPr>
              <a:lnSpc>
                <a:spcPct val="170000"/>
              </a:lnSpc>
              <a:buFont typeface="Arial"/>
              <a:buAutoNum type="arabicPeriod" startAt="6"/>
            </a:pPr>
            <a:endParaRPr lang="en-US" altLang="ko-KR" dirty="0"/>
          </a:p>
          <a:p>
            <a:pPr>
              <a:lnSpc>
                <a:spcPct val="170000"/>
              </a:lnSpc>
              <a:buAutoNum type="arabicPeriod" startAt="6"/>
            </a:pPr>
            <a:endParaRPr lang="en-US" altLang="ko-KR" dirty="0"/>
          </a:p>
          <a:p>
            <a:pPr>
              <a:lnSpc>
                <a:spcPct val="170000"/>
              </a:lnSpc>
              <a:buAutoNum type="arabicPeriod" startAt="6"/>
            </a:pPr>
            <a:endParaRPr lang="en-US" altLang="ko-KR" sz="3600" dirty="0"/>
          </a:p>
          <a:p>
            <a:pPr>
              <a:lnSpc>
                <a:spcPct val="170000"/>
              </a:lnSpc>
              <a:buAutoNum type="arabicPeriod" startAt="6"/>
            </a:pPr>
            <a:endParaRPr lang="en-US" altLang="ko-KR" sz="20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Font typeface="Arial"/>
              <a:buAutoNum type="arabicPeriod" startAt="6"/>
            </a:pPr>
            <a:endParaRPr lang="ko-KR" altLang="en-US" sz="2000" dirty="0"/>
          </a:p>
          <a:p>
            <a:pPr>
              <a:lnSpc>
                <a:spcPct val="170000"/>
              </a:lnSpc>
              <a:buAutoNum type="arabicPeriod" startAt="6"/>
            </a:pPr>
            <a:endParaRPr lang="en-US" altLang="ko-KR" sz="2000" dirty="0">
              <a:latin typeface="+mn-ea"/>
              <a:ea typeface="+mn-ea"/>
            </a:endParaRPr>
          </a:p>
          <a:p>
            <a:pPr>
              <a:lnSpc>
                <a:spcPct val="170000"/>
              </a:lnSpc>
              <a:buAutoNum type="arabicPeriod" startAt="6"/>
            </a:pPr>
            <a:endParaRPr lang="en-US" altLang="ko-KR" sz="20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kern="12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114300" indent="0">
              <a:lnSpc>
                <a:spcPct val="170000"/>
              </a:lnSpc>
              <a:buNone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u="sng" dirty="0">
              <a:solidFill>
                <a:schemeClr val="accent1"/>
              </a:solidFill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2000" dirty="0">
              <a:latin typeface="+mn-ea"/>
              <a:ea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="" xmlns:a16="http://schemas.microsoft.com/office/drawing/2014/main" id="{D254266D-B80B-456D-895F-541CC324CBB1}"/>
              </a:ext>
            </a:extLst>
          </p:cNvPr>
          <p:cNvSpPr txBox="1">
            <a:spLocks/>
          </p:cNvSpPr>
          <p:nvPr/>
        </p:nvSpPr>
        <p:spPr>
          <a:xfrm>
            <a:off x="506436" y="168177"/>
            <a:ext cx="11366695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000" kern="0" dirty="0">
                <a:latin typeface="+mj-ea"/>
                <a:ea typeface="+mj-ea"/>
              </a:rPr>
              <a:t>오늘의 속담 </a:t>
            </a:r>
            <a:r>
              <a:rPr lang="en-US" altLang="ko-KR" sz="4000" kern="0" dirty="0">
                <a:latin typeface="+mj-ea"/>
                <a:ea typeface="+mj-ea"/>
              </a:rPr>
              <a:t>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똥 누러 갈 적 다르고 올 적 다르다</a:t>
            </a:r>
            <a:r>
              <a:rPr lang="en-US" altLang="ko-KR" sz="4000" kern="0" dirty="0">
                <a:latin typeface="+mj-ea"/>
                <a:ea typeface="+mj-ea"/>
              </a:rPr>
              <a:t>”</a:t>
            </a:r>
            <a:endParaRPr lang="en-US" sz="4000" kern="0" dirty="0">
              <a:latin typeface="+mj-ea"/>
              <a:ea typeface="+mj-ea"/>
            </a:endParaRPr>
          </a:p>
        </p:txBody>
      </p:sp>
      <p:pic>
        <p:nvPicPr>
          <p:cNvPr id="2" name="온라인 미디어 1" title="￫ﾘﾥ ￫ﾈﾄ￫ﾟﾬ ￪ﾰﾈ ￬ﾠﾁ ￫ﾋﾤ￫ﾥﾴ￪ﾳﾠ ￬ﾘﾬ ￬ﾠﾁ ￫ﾋﾤ￫ﾥﾴ￫ﾋﾤ | ￬ﾆﾍ￫ﾋﾴ￪ﾳﾼ￪ﾲﾩ￬ﾖﾸ | ￬ﾂﾬ￫ﾞﾌ￬ﾝﾘ ￫ﾧﾈ￬ﾝﾌ | ￬ﾚﾰ￫ﾦﾬ￫ﾂﾘ￫ﾝﾼ ￬ﾆﾍ￫ﾋﾴ | ￪ﾹﾨ￫ﾹﾄ￭ﾂﾤ￬ﾦﾈ KEBIKIDS">
            <a:hlinkClick r:id="" action="ppaction://media"/>
            <a:extLst>
              <a:ext uri="{FF2B5EF4-FFF2-40B4-BE49-F238E27FC236}">
                <a16:creationId xmlns="" xmlns:a16="http://schemas.microsoft.com/office/drawing/2014/main" id="{55256D38-7801-473F-B2D4-BEA7CB9C698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72887" y="981941"/>
            <a:ext cx="9246226" cy="5201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F41BBE2C-78F4-433A-9429-4871915B5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378" y="0"/>
            <a:ext cx="8911244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4A39388-DF1E-423B-9FFE-334E5231C76E}"/>
              </a:ext>
            </a:extLst>
          </p:cNvPr>
          <p:cNvSpPr txBox="1"/>
          <p:nvPr/>
        </p:nvSpPr>
        <p:spPr>
          <a:xfrm>
            <a:off x="232756" y="5469780"/>
            <a:ext cx="1263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P. 100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7784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FE43A143-5DCF-494D-8B71-E446BE4ED0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182943"/>
          </a:xfrm>
          <a:prstGeom prst="rect">
            <a:avLst/>
          </a:prstGeom>
        </p:spPr>
      </p:pic>
      <p:pic>
        <p:nvPicPr>
          <p:cNvPr id="3" name="Track 032">
            <a:hlinkClick r:id="" action="ppaction://media"/>
            <a:extLst>
              <a:ext uri="{FF2B5EF4-FFF2-40B4-BE49-F238E27FC236}">
                <a16:creationId xmlns="" xmlns:a16="http://schemas.microsoft.com/office/drawing/2014/main" id="{FF954644-FE7A-4BD2-88E0-E2B42CED5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0255" y="192919"/>
            <a:ext cx="964276" cy="964276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12879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AFCEA3F-E438-4A85-8811-E6895AF50E8E}"/>
              </a:ext>
            </a:extLst>
          </p:cNvPr>
          <p:cNvSpPr txBox="1"/>
          <p:nvPr/>
        </p:nvSpPr>
        <p:spPr>
          <a:xfrm>
            <a:off x="818151" y="45258"/>
            <a:ext cx="10137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3600" dirty="0"/>
              <a:t>지금까지 배웠던 문법 표현들을 복습해 봅시다</a:t>
            </a:r>
            <a:r>
              <a:rPr lang="en-US" altLang="ko-KR" sz="3600" dirty="0"/>
              <a:t>!</a:t>
            </a:r>
            <a:endParaRPr lang="ko-KR" alt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752C306-A20D-4767-95E3-C9534710EF50}"/>
              </a:ext>
            </a:extLst>
          </p:cNvPr>
          <p:cNvSpPr txBox="1"/>
          <p:nvPr/>
        </p:nvSpPr>
        <p:spPr>
          <a:xfrm>
            <a:off x="-16042" y="799428"/>
            <a:ext cx="12192000" cy="578729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32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3200" dirty="0"/>
              <a:t> </a:t>
            </a:r>
            <a:r>
              <a:rPr lang="en-US" altLang="ko-KR" sz="3200" dirty="0"/>
              <a:t>N(</a:t>
            </a:r>
            <a:r>
              <a:rPr lang="ko-KR" altLang="en-US" sz="3200" dirty="0"/>
              <a:t>이</a:t>
            </a:r>
            <a:r>
              <a:rPr lang="en-US" altLang="ko-KR" sz="3200" dirty="0"/>
              <a:t>)</a:t>
            </a:r>
            <a:r>
              <a:rPr lang="ko-KR" altLang="en-US" sz="3200" dirty="0"/>
              <a:t>랑 </a:t>
            </a:r>
            <a:r>
              <a:rPr lang="en-US" altLang="ko-KR" sz="3200" dirty="0"/>
              <a:t>(</a:t>
            </a:r>
            <a:r>
              <a:rPr lang="ko-KR" altLang="en-US" sz="3200" dirty="0"/>
              <a:t>같이</a:t>
            </a:r>
            <a:r>
              <a:rPr lang="en-US" altLang="ko-KR" sz="3200" dirty="0"/>
              <a:t>)</a:t>
            </a:r>
            <a:r>
              <a:rPr lang="ko-KR" altLang="en-US" sz="3200" dirty="0"/>
              <a:t>           </a:t>
            </a:r>
            <a:endParaRPr lang="en-US" altLang="ko-KR" sz="3200" dirty="0"/>
          </a:p>
          <a:p>
            <a:pPr>
              <a:lnSpc>
                <a:spcPct val="150000"/>
              </a:lnSpc>
            </a:pPr>
            <a:r>
              <a:rPr lang="en-US" altLang="ko-KR" sz="3200" dirty="0"/>
              <a:t>                  </a:t>
            </a:r>
          </a:p>
          <a:p>
            <a:pPr>
              <a:lnSpc>
                <a:spcPct val="250000"/>
              </a:lnSpc>
            </a:pPr>
            <a:endParaRPr lang="en-US" altLang="ko-KR" sz="3200" dirty="0"/>
          </a:p>
          <a:p>
            <a:pPr>
              <a:lnSpc>
                <a:spcPct val="250000"/>
              </a:lnSpc>
            </a:pPr>
            <a:r>
              <a:rPr lang="en-US" altLang="ko-KR" sz="3200" dirty="0"/>
              <a:t>2. V-(</a:t>
            </a:r>
            <a:r>
              <a:rPr lang="ko-KR" altLang="en-US" sz="3200" dirty="0"/>
              <a:t>으</a:t>
            </a:r>
            <a:r>
              <a:rPr lang="en-US" altLang="ko-KR" sz="3200" dirty="0"/>
              <a:t>)</a:t>
            </a:r>
            <a:r>
              <a:rPr lang="ko-KR" altLang="en-US" sz="3200" dirty="0"/>
              <a:t>ㄹ까</a:t>
            </a:r>
            <a:r>
              <a:rPr lang="en-US" altLang="ko-KR" sz="3200" dirty="0"/>
              <a:t>(</a:t>
            </a:r>
            <a:r>
              <a:rPr lang="ko-KR" altLang="en-US" sz="3200" dirty="0"/>
              <a:t>요</a:t>
            </a:r>
            <a:r>
              <a:rPr lang="en-US" altLang="ko-KR" sz="3200" dirty="0"/>
              <a:t>)?</a:t>
            </a:r>
          </a:p>
          <a:p>
            <a:pPr>
              <a:lnSpc>
                <a:spcPct val="250000"/>
              </a:lnSpc>
            </a:pPr>
            <a:endParaRPr lang="en-US" altLang="ko-KR" sz="3200" dirty="0"/>
          </a:p>
        </p:txBody>
      </p:sp>
      <p:sp>
        <p:nvSpPr>
          <p:cNvPr id="4" name="화살표: 오른쪽 3">
            <a:extLst>
              <a:ext uri="{FF2B5EF4-FFF2-40B4-BE49-F238E27FC236}">
                <a16:creationId xmlns="" xmlns:a16="http://schemas.microsoft.com/office/drawing/2014/main" id="{546D85A8-A6C3-4A0E-9666-306531FB426E}"/>
              </a:ext>
            </a:extLst>
          </p:cNvPr>
          <p:cNvSpPr/>
          <p:nvPr/>
        </p:nvSpPr>
        <p:spPr>
          <a:xfrm>
            <a:off x="3437037" y="1775121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화살표: 오른쪽 8">
            <a:extLst>
              <a:ext uri="{FF2B5EF4-FFF2-40B4-BE49-F238E27FC236}">
                <a16:creationId xmlns="" xmlns:a16="http://schemas.microsoft.com/office/drawing/2014/main" id="{11C85CD8-05B5-4FE8-B427-ECB3EA32FEB0}"/>
              </a:ext>
            </a:extLst>
          </p:cNvPr>
          <p:cNvSpPr/>
          <p:nvPr/>
        </p:nvSpPr>
        <p:spPr>
          <a:xfrm>
            <a:off x="3437037" y="4837690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A3FB6DF-966B-41FA-917E-E91F61166544}"/>
              </a:ext>
            </a:extLst>
          </p:cNvPr>
          <p:cNvSpPr txBox="1"/>
          <p:nvPr/>
        </p:nvSpPr>
        <p:spPr>
          <a:xfrm>
            <a:off x="4388266" y="838047"/>
            <a:ext cx="7674495" cy="234365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어떤 행동을 함께하는 상대를 나타낼 때 사용하는 조사이고</a:t>
            </a:r>
            <a:r>
              <a:rPr lang="en-US" altLang="ko-KR" sz="2000" dirty="0"/>
              <a:t> </a:t>
            </a:r>
            <a:r>
              <a:rPr lang="ko-KR" altLang="en-US" sz="2000" dirty="0"/>
              <a:t>주로 말할 때 많이 사용하는 표현이다</a:t>
            </a:r>
            <a:r>
              <a:rPr lang="en-US" altLang="ko-KR" sz="2000" dirty="0"/>
              <a:t>. </a:t>
            </a:r>
            <a:r>
              <a:rPr lang="ko-KR" altLang="en-US" sz="2000" dirty="0"/>
              <a:t>여기에서 </a:t>
            </a:r>
            <a:r>
              <a:rPr lang="en-US" altLang="ko-KR" sz="2000" dirty="0"/>
              <a:t>‘</a:t>
            </a:r>
            <a:r>
              <a:rPr lang="ko-KR" altLang="en-US" sz="2000" dirty="0"/>
              <a:t>같이</a:t>
            </a:r>
            <a:r>
              <a:rPr lang="en-US" altLang="ko-KR" sz="2000" dirty="0"/>
              <a:t>’</a:t>
            </a:r>
            <a:r>
              <a:rPr lang="ko-KR" altLang="en-US" sz="2000" dirty="0"/>
              <a:t>는 항상 사용해야 하는 것은 아니다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endParaRPr lang="en-US" altLang="ko-KR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9F621D3-D5D7-48C2-8B92-5006D1CCF635}"/>
              </a:ext>
            </a:extLst>
          </p:cNvPr>
          <p:cNvSpPr txBox="1"/>
          <p:nvPr/>
        </p:nvSpPr>
        <p:spPr>
          <a:xfrm>
            <a:off x="4388266" y="3686799"/>
            <a:ext cx="7674495" cy="2246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동사 뒤에 붙어서 상대방의 의견이나 제안을 할 때 사용한다</a:t>
            </a:r>
            <a:r>
              <a:rPr lang="en-US" altLang="ko-KR" sz="2000" dirty="0"/>
              <a:t>. (Would you like to ~?)</a:t>
            </a:r>
          </a:p>
          <a:p>
            <a:endParaRPr lang="en-US" altLang="ko-KR" sz="2000" dirty="0"/>
          </a:p>
          <a:p>
            <a:endParaRPr lang="en-US" altLang="ko-KR" sz="2000" dirty="0"/>
          </a:p>
          <a:p>
            <a:endParaRPr lang="en-US" altLang="ko-KR" sz="2000" dirty="0"/>
          </a:p>
          <a:p>
            <a:endParaRPr lang="en-US" altLang="ko-KR" sz="2000" dirty="0"/>
          </a:p>
        </p:txBody>
      </p:sp>
      <p:graphicFrame>
        <p:nvGraphicFramePr>
          <p:cNvPr id="6" name="표 7">
            <a:extLst>
              <a:ext uri="{FF2B5EF4-FFF2-40B4-BE49-F238E27FC236}">
                <a16:creationId xmlns="" xmlns:a16="http://schemas.microsoft.com/office/drawing/2014/main" id="{25839EBD-FC0A-4874-B718-8C8969F58C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882901"/>
              </p:ext>
            </p:extLst>
          </p:nvPr>
        </p:nvGraphicFramePr>
        <p:xfrm>
          <a:off x="4397420" y="2382206"/>
          <a:ext cx="7674495" cy="79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2355">
                  <a:extLst>
                    <a:ext uri="{9D8B030D-6E8A-4147-A177-3AD203B41FA5}">
                      <a16:colId xmlns="" xmlns:a16="http://schemas.microsoft.com/office/drawing/2014/main" val="2061654262"/>
                    </a:ext>
                  </a:extLst>
                </a:gridCol>
                <a:gridCol w="1246909">
                  <a:extLst>
                    <a:ext uri="{9D8B030D-6E8A-4147-A177-3AD203B41FA5}">
                      <a16:colId xmlns="" xmlns:a16="http://schemas.microsoft.com/office/drawing/2014/main" val="95985731"/>
                    </a:ext>
                  </a:extLst>
                </a:gridCol>
                <a:gridCol w="5355231">
                  <a:extLst>
                    <a:ext uri="{9D8B030D-6E8A-4147-A177-3AD203B41FA5}">
                      <a16:colId xmlns="" xmlns:a16="http://schemas.microsoft.com/office/drawing/2014/main" val="35001736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받침 </a:t>
                      </a:r>
                      <a:r>
                        <a:rPr lang="en-US" altLang="ko-KR" sz="2000" dirty="0"/>
                        <a:t>O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/>
                        <a:t>  + </a:t>
                      </a:r>
                      <a:r>
                        <a:rPr lang="ko-KR" altLang="en-US" sz="2000" dirty="0"/>
                        <a:t>이랑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000" dirty="0"/>
                        <a:t>       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동생이랑</a:t>
                      </a:r>
                      <a:r>
                        <a:rPr lang="ko-KR" altLang="en-US" sz="2000" dirty="0"/>
                        <a:t> 같이 운동해요</a:t>
                      </a:r>
                      <a:r>
                        <a:rPr lang="en-US" altLang="ko-KR" sz="2000" dirty="0"/>
                        <a:t> </a:t>
                      </a:r>
                      <a:endParaRPr lang="ko-KR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80327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받침 </a:t>
                      </a:r>
                      <a:r>
                        <a:rPr lang="en-US" altLang="ko-KR" sz="2000" dirty="0"/>
                        <a:t>X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/>
                        <a:t>  + </a:t>
                      </a:r>
                      <a:r>
                        <a:rPr lang="ko-KR" altLang="en-US" sz="2000" dirty="0"/>
                        <a:t>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       </a:t>
                      </a:r>
                      <a:r>
                        <a:rPr lang="ko-KR" altLang="en-US" sz="2000" dirty="0" err="1">
                          <a:solidFill>
                            <a:srgbClr val="FF0000"/>
                          </a:solidFill>
                        </a:rPr>
                        <a:t>엄마랑</a:t>
                      </a:r>
                      <a:r>
                        <a:rPr lang="en-US" altLang="ko-KR" sz="2000" dirty="0"/>
                        <a:t> </a:t>
                      </a:r>
                      <a:r>
                        <a:rPr lang="ko-KR" altLang="en-US" sz="2000" dirty="0"/>
                        <a:t>같이 요리를 해요</a:t>
                      </a:r>
                      <a:r>
                        <a:rPr lang="en-US" altLang="ko-KR" sz="2000" dirty="0"/>
                        <a:t>. </a:t>
                      </a:r>
                      <a:endParaRPr lang="ko-KR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772209"/>
                  </a:ext>
                </a:extLst>
              </a:tr>
            </a:tbl>
          </a:graphicData>
        </a:graphic>
      </p:graphicFrame>
      <p:graphicFrame>
        <p:nvGraphicFramePr>
          <p:cNvPr id="15" name="표 15">
            <a:extLst>
              <a:ext uri="{FF2B5EF4-FFF2-40B4-BE49-F238E27FC236}">
                <a16:creationId xmlns="" xmlns:a16="http://schemas.microsoft.com/office/drawing/2014/main" id="{C24528EA-03DD-4C62-A2F4-A53650E97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430438"/>
              </p:ext>
            </p:extLst>
          </p:nvPr>
        </p:nvGraphicFramePr>
        <p:xfrm>
          <a:off x="4388266" y="4747868"/>
          <a:ext cx="7683648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1632">
                  <a:extLst>
                    <a:ext uri="{9D8B030D-6E8A-4147-A177-3AD203B41FA5}">
                      <a16:colId xmlns="" xmlns:a16="http://schemas.microsoft.com/office/drawing/2014/main" val="768779079"/>
                    </a:ext>
                  </a:extLst>
                </a:gridCol>
                <a:gridCol w="1429789">
                  <a:extLst>
                    <a:ext uri="{9D8B030D-6E8A-4147-A177-3AD203B41FA5}">
                      <a16:colId xmlns="" xmlns:a16="http://schemas.microsoft.com/office/drawing/2014/main" val="83386506"/>
                    </a:ext>
                  </a:extLst>
                </a:gridCol>
                <a:gridCol w="5222227">
                  <a:extLst>
                    <a:ext uri="{9D8B030D-6E8A-4147-A177-3AD203B41FA5}">
                      <a16:colId xmlns="" xmlns:a16="http://schemas.microsoft.com/office/drawing/2014/main" val="154952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받침 </a:t>
                      </a:r>
                      <a:r>
                        <a:rPr lang="en-US" altLang="ko-KR" sz="2000" dirty="0"/>
                        <a:t>O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/>
                        <a:t>+ </a:t>
                      </a:r>
                      <a:r>
                        <a:rPr lang="en-US" altLang="ko-KR" sz="2000" dirty="0"/>
                        <a:t>- </a:t>
                      </a:r>
                      <a:r>
                        <a:rPr lang="ko-KR" altLang="en-US" sz="2000" dirty="0" err="1"/>
                        <a:t>을까요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/>
                        <a:t> </a:t>
                      </a:r>
                      <a:r>
                        <a:rPr lang="en-US" altLang="ko-KR" sz="2000" dirty="0" smtClean="0"/>
                        <a:t> </a:t>
                      </a:r>
                      <a:r>
                        <a:rPr lang="ko-KR" altLang="en-US" sz="2000" dirty="0" smtClean="0"/>
                        <a:t>같이 </a:t>
                      </a:r>
                      <a:r>
                        <a:rPr lang="ko-KR" altLang="en-US" sz="2000" dirty="0"/>
                        <a:t>밥을 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먹을까요</a:t>
                      </a:r>
                      <a:r>
                        <a:rPr lang="en-US" altLang="ko-KR" sz="2000" dirty="0"/>
                        <a:t>?    </a:t>
                      </a:r>
                      <a:r>
                        <a:rPr lang="en-US" altLang="ko-KR" sz="2000" dirty="0" smtClean="0"/>
                        <a:t>(</a:t>
                      </a:r>
                      <a:r>
                        <a:rPr lang="ko-KR" altLang="en-US" sz="2000" dirty="0"/>
                        <a:t>먹다→ 먹을까요</a:t>
                      </a:r>
                      <a:r>
                        <a:rPr lang="en-US" altLang="ko-KR" sz="2000" dirty="0"/>
                        <a:t>)</a:t>
                      </a:r>
                      <a:endParaRPr lang="ko-KR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61510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받침 </a:t>
                      </a:r>
                      <a:r>
                        <a:rPr lang="en-US" altLang="ko-KR" sz="2000" dirty="0"/>
                        <a:t>X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/>
                        <a:t>+ - </a:t>
                      </a:r>
                      <a:r>
                        <a:rPr lang="ko-KR" altLang="en-US" sz="2000" dirty="0"/>
                        <a:t>ㄹ까요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/>
                        <a:t>  </a:t>
                      </a:r>
                      <a:r>
                        <a:rPr lang="ko-KR" altLang="en-US" sz="2000" dirty="0"/>
                        <a:t>택시를 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탈까요</a:t>
                      </a:r>
                      <a:r>
                        <a:rPr lang="en-US" altLang="ko-KR" sz="2000" dirty="0"/>
                        <a:t>?            (</a:t>
                      </a:r>
                      <a:r>
                        <a:rPr lang="ko-KR" altLang="en-US" sz="2000" dirty="0"/>
                        <a:t>타다 → 탈까요</a:t>
                      </a:r>
                      <a:r>
                        <a:rPr lang="en-US" altLang="ko-KR" sz="2000" dirty="0"/>
                        <a:t>)</a:t>
                      </a:r>
                      <a:endParaRPr lang="ko-KR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74535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받침 </a:t>
                      </a:r>
                      <a:r>
                        <a:rPr lang="ko-KR" altLang="en-US" sz="2000" dirty="0" err="1"/>
                        <a:t>ㄹ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/>
                        <a:t>+ - </a:t>
                      </a:r>
                      <a:r>
                        <a:rPr lang="ko-KR" altLang="en-US" sz="2000" dirty="0"/>
                        <a:t>ㄹ까요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/>
                        <a:t>  </a:t>
                      </a:r>
                      <a:r>
                        <a:rPr lang="ko-KR" altLang="en-US" sz="2000" dirty="0"/>
                        <a:t>케이크를 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</a:rPr>
                        <a:t>만들까요</a:t>
                      </a:r>
                      <a:r>
                        <a:rPr lang="en-US" altLang="ko-KR" sz="2000" dirty="0"/>
                        <a:t>?     (</a:t>
                      </a:r>
                      <a:r>
                        <a:rPr lang="ko-KR" altLang="en-US" sz="2000" dirty="0" err="1"/>
                        <a:t>만들다→만들까요</a:t>
                      </a:r>
                      <a:r>
                        <a:rPr lang="en-US" altLang="ko-KR" sz="2000" dirty="0"/>
                        <a:t>)</a:t>
                      </a:r>
                      <a:endParaRPr lang="ko-KR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01416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97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F3D53017-B7D7-46CC-9D71-090C9AE423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00040CB2-02CC-498A-8189-F5E222B87B97}"/>
              </a:ext>
            </a:extLst>
          </p:cNvPr>
          <p:cNvSpPr/>
          <p:nvPr/>
        </p:nvSpPr>
        <p:spPr>
          <a:xfrm>
            <a:off x="0" y="511009"/>
            <a:ext cx="1219200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ko-KR" sz="3600" dirty="0"/>
              <a:t>3. V/A-(</a:t>
            </a:r>
            <a:r>
              <a:rPr lang="ko-KR" altLang="en-US" sz="3600" dirty="0"/>
              <a:t>으</a:t>
            </a:r>
            <a:r>
              <a:rPr lang="en-US" altLang="ko-KR" sz="3600" dirty="0"/>
              <a:t>)</a:t>
            </a:r>
            <a:r>
              <a:rPr lang="ko-KR" altLang="en-US" sz="3600" dirty="0"/>
              <a:t>면</a:t>
            </a:r>
            <a:endParaRPr lang="en-US" altLang="ko-KR" sz="3600" dirty="0"/>
          </a:p>
          <a:p>
            <a:pPr>
              <a:lnSpc>
                <a:spcPct val="250000"/>
              </a:lnSpc>
            </a:pPr>
            <a:endParaRPr lang="en-US" altLang="ko-KR" sz="3600" dirty="0"/>
          </a:p>
          <a:p>
            <a:pPr>
              <a:lnSpc>
                <a:spcPct val="150000"/>
              </a:lnSpc>
            </a:pPr>
            <a:endParaRPr lang="en-US" altLang="ko-KR" sz="3600" dirty="0"/>
          </a:p>
          <a:p>
            <a:pPr>
              <a:lnSpc>
                <a:spcPct val="150000"/>
              </a:lnSpc>
            </a:pPr>
            <a:endParaRPr lang="en-US" altLang="ko-KR" sz="3600" dirty="0"/>
          </a:p>
          <a:p>
            <a:pPr>
              <a:lnSpc>
                <a:spcPct val="150000"/>
              </a:lnSpc>
            </a:pPr>
            <a:r>
              <a:rPr lang="en-US" altLang="ko-KR" sz="3600" dirty="0"/>
              <a:t>4. N</a:t>
            </a:r>
            <a:r>
              <a:rPr lang="ko-KR" altLang="en-US" sz="3600" dirty="0"/>
              <a:t>도</a:t>
            </a:r>
            <a:r>
              <a:rPr lang="en-US" altLang="ko-KR" sz="3600" dirty="0"/>
              <a:t> </a:t>
            </a:r>
            <a:r>
              <a:rPr lang="en-US" altLang="ko-KR" sz="3600" dirty="0" smtClean="0"/>
              <a:t>-</a:t>
            </a:r>
            <a:r>
              <a:rPr lang="ko-KR" altLang="en-US" sz="3600" dirty="0" smtClean="0"/>
              <a:t>고 </a:t>
            </a:r>
            <a:r>
              <a:rPr lang="en-US" altLang="ko-KR" sz="3600" dirty="0"/>
              <a:t>N</a:t>
            </a:r>
            <a:r>
              <a:rPr lang="ko-KR" altLang="en-US" sz="3600" dirty="0"/>
              <a:t>도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4EDC306-C88D-4D2B-A6BD-05E4263FD3C8}"/>
              </a:ext>
            </a:extLst>
          </p:cNvPr>
          <p:cNvSpPr txBox="1"/>
          <p:nvPr/>
        </p:nvSpPr>
        <p:spPr>
          <a:xfrm>
            <a:off x="4256116" y="4344783"/>
            <a:ext cx="7837911" cy="17845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ko-KR" altLang="en-US" sz="2400" dirty="0">
                <a:latin typeface="+mn-ea"/>
              </a:rPr>
              <a:t>둘 이상의 대상이나 사태를 나열할 때 사용한다</a:t>
            </a:r>
            <a:r>
              <a:rPr lang="en-US" altLang="ko-KR" sz="2400" dirty="0">
                <a:latin typeface="+mn-ea"/>
              </a:rPr>
              <a:t>.</a:t>
            </a:r>
          </a:p>
          <a:p>
            <a:pPr>
              <a:lnSpc>
                <a:spcPct val="160000"/>
              </a:lnSpc>
            </a:pPr>
            <a:r>
              <a:rPr lang="ko-KR" altLang="en-US" sz="2400" dirty="0">
                <a:latin typeface="+mn-ea"/>
              </a:rPr>
              <a:t>예</a:t>
            </a:r>
            <a:r>
              <a:rPr lang="en-US" altLang="ko-KR" sz="2400" dirty="0">
                <a:latin typeface="+mn-ea"/>
              </a:rPr>
              <a:t>)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연필도 있고 지우개도 </a:t>
            </a:r>
            <a:r>
              <a:rPr lang="ko-KR" altLang="en-US" sz="2400" dirty="0">
                <a:latin typeface="+mn-ea"/>
              </a:rPr>
              <a:t>있어요</a:t>
            </a:r>
            <a:r>
              <a:rPr lang="en-US" altLang="ko-KR" sz="2400" dirty="0">
                <a:latin typeface="+mn-ea"/>
              </a:rPr>
              <a:t>. </a:t>
            </a:r>
          </a:p>
          <a:p>
            <a:pPr>
              <a:lnSpc>
                <a:spcPct val="160000"/>
              </a:lnSpc>
            </a:pPr>
            <a:r>
              <a:rPr lang="en-US" altLang="ko-KR" sz="2400" dirty="0">
                <a:latin typeface="+mn-ea"/>
              </a:rPr>
              <a:t>    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라면도 먹고 김밥도 </a:t>
            </a:r>
            <a:r>
              <a:rPr lang="ko-KR" altLang="en-US" sz="2400" dirty="0">
                <a:latin typeface="+mn-ea"/>
              </a:rPr>
              <a:t>먹을 거예요</a:t>
            </a:r>
            <a:r>
              <a:rPr lang="en-US" altLang="ko-KR" sz="2400" dirty="0">
                <a:latin typeface="+mn-ea"/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5CEAEF-1BFC-4AE4-914A-D73BEDA30BA0}"/>
              </a:ext>
            </a:extLst>
          </p:cNvPr>
          <p:cNvSpPr txBox="1"/>
          <p:nvPr/>
        </p:nvSpPr>
        <p:spPr>
          <a:xfrm>
            <a:off x="3452499" y="235177"/>
            <a:ext cx="8724653" cy="34163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>
                <a:latin typeface="+mj-ea"/>
              </a:rPr>
              <a:t>형용사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>
                <a:latin typeface="+mj-ea"/>
              </a:rPr>
              <a:t>동사 어간에 붙어 가정이나 조건을 나타낼 때 사용하는 표현이다</a:t>
            </a:r>
            <a:r>
              <a:rPr lang="en-US" altLang="ko-KR" sz="2400" dirty="0">
                <a:latin typeface="+mj-ea"/>
              </a:rPr>
              <a:t>. </a:t>
            </a:r>
            <a:r>
              <a:rPr lang="ko-KR" altLang="en-US" sz="2400" dirty="0">
                <a:latin typeface="+mj-ea"/>
              </a:rPr>
              <a:t>영어에서 </a:t>
            </a:r>
            <a:r>
              <a:rPr lang="en-US" altLang="ko-KR" sz="2400" dirty="0">
                <a:latin typeface="+mj-ea"/>
              </a:rPr>
              <a:t>if, when</a:t>
            </a:r>
            <a:r>
              <a:rPr lang="ko-KR" altLang="en-US" sz="2400" dirty="0">
                <a:latin typeface="+mj-ea"/>
              </a:rPr>
              <a:t>과 같은 뜻을 가진다</a:t>
            </a:r>
            <a:r>
              <a:rPr lang="en-US" altLang="ko-KR" sz="2400" dirty="0">
                <a:latin typeface="+mj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+mj-ea"/>
              </a:rPr>
              <a:t>예</a:t>
            </a:r>
            <a:r>
              <a:rPr lang="en-US" altLang="ko-KR" sz="2400" dirty="0">
                <a:latin typeface="+mj-ea"/>
              </a:rPr>
              <a:t>) </a:t>
            </a:r>
            <a:r>
              <a:rPr lang="ko-KR" altLang="en-US" sz="2400" dirty="0">
                <a:latin typeface="+mj-ea"/>
              </a:rPr>
              <a:t>날씨가 </a:t>
            </a:r>
            <a:r>
              <a:rPr lang="ko-KR" altLang="en-US" sz="2400" u="sng" dirty="0">
                <a:solidFill>
                  <a:srgbClr val="FF0000"/>
                </a:solidFill>
                <a:latin typeface="+mj-ea"/>
              </a:rPr>
              <a:t>좋으면</a:t>
            </a:r>
            <a:r>
              <a:rPr lang="ko-KR" altLang="en-US" sz="2400" dirty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2400" dirty="0">
                <a:latin typeface="+mj-ea"/>
              </a:rPr>
              <a:t>놀이터에 갈 거예요</a:t>
            </a:r>
            <a:r>
              <a:rPr lang="en-US" altLang="ko-KR" sz="2400" dirty="0">
                <a:latin typeface="+mj-ea"/>
              </a:rPr>
              <a:t>. </a:t>
            </a:r>
          </a:p>
          <a:p>
            <a:pPr>
              <a:lnSpc>
                <a:spcPct val="150000"/>
              </a:lnSpc>
            </a:pPr>
            <a:endParaRPr lang="en-US" altLang="ko-KR" sz="2400" dirty="0"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2400" dirty="0"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2400" dirty="0">
              <a:latin typeface="+mj-ea"/>
            </a:endParaRPr>
          </a:p>
        </p:txBody>
      </p:sp>
      <p:sp>
        <p:nvSpPr>
          <p:cNvPr id="6" name="화살표: 오른쪽 5">
            <a:extLst>
              <a:ext uri="{FF2B5EF4-FFF2-40B4-BE49-F238E27FC236}">
                <a16:creationId xmlns="" xmlns:a16="http://schemas.microsoft.com/office/drawing/2014/main" id="{E994E263-3041-44E2-8EC1-53CC7B6700B9}"/>
              </a:ext>
            </a:extLst>
          </p:cNvPr>
          <p:cNvSpPr/>
          <p:nvPr/>
        </p:nvSpPr>
        <p:spPr>
          <a:xfrm>
            <a:off x="2710810" y="1254154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화살표: 오른쪽 6">
            <a:extLst>
              <a:ext uri="{FF2B5EF4-FFF2-40B4-BE49-F238E27FC236}">
                <a16:creationId xmlns="" xmlns:a16="http://schemas.microsoft.com/office/drawing/2014/main" id="{D4B89A90-2CB1-48A3-BD43-ECE011EA3C72}"/>
              </a:ext>
            </a:extLst>
          </p:cNvPr>
          <p:cNvSpPr/>
          <p:nvPr/>
        </p:nvSpPr>
        <p:spPr>
          <a:xfrm>
            <a:off x="3397028" y="5098832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9" name="표 9">
            <a:extLst>
              <a:ext uri="{FF2B5EF4-FFF2-40B4-BE49-F238E27FC236}">
                <a16:creationId xmlns="" xmlns:a16="http://schemas.microsoft.com/office/drawing/2014/main" id="{469DD8BC-D86C-4F96-B986-24E712D18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310039"/>
              </p:ext>
            </p:extLst>
          </p:nvPr>
        </p:nvGraphicFramePr>
        <p:xfrm>
          <a:off x="3469125" y="2394817"/>
          <a:ext cx="8708027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8140">
                  <a:extLst>
                    <a:ext uri="{9D8B030D-6E8A-4147-A177-3AD203B41FA5}">
                      <a16:colId xmlns="" xmlns:a16="http://schemas.microsoft.com/office/drawing/2014/main" val="2498189"/>
                    </a:ext>
                  </a:extLst>
                </a:gridCol>
                <a:gridCol w="1304769">
                  <a:extLst>
                    <a:ext uri="{9D8B030D-6E8A-4147-A177-3AD203B41FA5}">
                      <a16:colId xmlns="" xmlns:a16="http://schemas.microsoft.com/office/drawing/2014/main" val="3012401864"/>
                    </a:ext>
                  </a:extLst>
                </a:gridCol>
                <a:gridCol w="6275118">
                  <a:extLst>
                    <a:ext uri="{9D8B030D-6E8A-4147-A177-3AD203B41FA5}">
                      <a16:colId xmlns="" xmlns:a16="http://schemas.microsoft.com/office/drawing/2014/main" val="36293467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받침 </a:t>
                      </a:r>
                      <a:r>
                        <a:rPr lang="en-US" altLang="ko-KR" sz="2000" dirty="0"/>
                        <a:t>O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/>
                        <a:t>   + -</a:t>
                      </a:r>
                      <a:r>
                        <a:rPr lang="ko-KR" altLang="en-US" sz="2000" dirty="0" err="1"/>
                        <a:t>으면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받다→ 받으면</a:t>
                      </a:r>
                      <a:r>
                        <a:rPr lang="en-US" altLang="ko-KR" sz="2000" dirty="0"/>
                        <a:t>,      </a:t>
                      </a:r>
                      <a:r>
                        <a:rPr lang="ko-KR" altLang="en-US" sz="2000" dirty="0"/>
                        <a:t>먹다→ 먹으면</a:t>
                      </a:r>
                      <a:r>
                        <a:rPr lang="en-US" altLang="ko-KR" sz="2000" dirty="0"/>
                        <a:t>,      </a:t>
                      </a:r>
                      <a:r>
                        <a:rPr lang="ko-KR" altLang="en-US" sz="2000" dirty="0"/>
                        <a:t>좋다→ 좋으면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04550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받침 </a:t>
                      </a:r>
                      <a:r>
                        <a:rPr lang="en-US" altLang="ko-KR" sz="2000" dirty="0"/>
                        <a:t>X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/>
                        <a:t>   + -</a:t>
                      </a:r>
                      <a:r>
                        <a:rPr lang="ko-KR" altLang="en-US" sz="2000" dirty="0"/>
                        <a:t>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가다→ 가면       타다→ 타면      쉬다 → 쉬면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88507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받침 </a:t>
                      </a:r>
                      <a:r>
                        <a:rPr lang="ko-KR" altLang="en-US" sz="2000" dirty="0" err="1"/>
                        <a:t>ㄹ</a:t>
                      </a:r>
                      <a:endParaRPr lang="ko-KR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/>
                        <a:t> </a:t>
                      </a:r>
                      <a:r>
                        <a:rPr lang="ko-KR" altLang="en-US" sz="2000" dirty="0"/>
                        <a:t>  </a:t>
                      </a:r>
                      <a:r>
                        <a:rPr lang="en-US" altLang="ko-KR" sz="2000" dirty="0"/>
                        <a:t>+ -</a:t>
                      </a:r>
                      <a:r>
                        <a:rPr lang="ko-KR" altLang="en-US" sz="2000" dirty="0"/>
                        <a:t>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/>
                        <a:t>만들다 → 만들면      열다 → 열면   흔들다 → 흔들면 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96282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8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69ECB123-7343-4A33-9B97-F20092BBCC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698941B5-CF90-4CA5-9834-512E230D75AC}"/>
              </a:ext>
            </a:extLst>
          </p:cNvPr>
          <p:cNvSpPr txBox="1">
            <a:spLocks/>
          </p:cNvSpPr>
          <p:nvPr/>
        </p:nvSpPr>
        <p:spPr>
          <a:xfrm>
            <a:off x="464696" y="440268"/>
            <a:ext cx="11058438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  Quizlet</a:t>
            </a:r>
            <a:r>
              <a:rPr lang="ko-KR" altLang="en-US" sz="3600" kern="0" dirty="0"/>
              <a:t>을 통해 여러 방법으로 어휘를 공부해 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42EB81E-0ED2-4502-AC9E-52C71378DC26}"/>
              </a:ext>
            </a:extLst>
          </p:cNvPr>
          <p:cNvSpPr txBox="1"/>
          <p:nvPr/>
        </p:nvSpPr>
        <p:spPr>
          <a:xfrm>
            <a:off x="1749977" y="3011214"/>
            <a:ext cx="84818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hlinkClick r:id="rId3"/>
              </a:rPr>
              <a:t>Quizlet </a:t>
            </a:r>
            <a:r>
              <a:rPr lang="en-US" altLang="ko-KR" sz="4400" dirty="0" smtClean="0">
                <a:hlinkClick r:id="rId3"/>
              </a:rPr>
              <a:t>12</a:t>
            </a:r>
            <a:r>
              <a:rPr lang="ko-KR" altLang="en-US" sz="4400" dirty="0" smtClean="0">
                <a:hlinkClick r:id="rId3"/>
              </a:rPr>
              <a:t>과 </a:t>
            </a:r>
            <a:r>
              <a:rPr lang="ko-KR" altLang="en-US" sz="4400" dirty="0">
                <a:hlinkClick r:id="rId3"/>
              </a:rPr>
              <a:t>어휘를 클릭하세요</a:t>
            </a:r>
            <a:endParaRPr lang="ko-KR" altLang="en-US" sz="4400" dirty="0"/>
          </a:p>
        </p:txBody>
      </p:sp>
    </p:spTree>
    <p:extLst>
      <p:ext uri="{BB962C8B-B14F-4D97-AF65-F5344CB8AC3E}">
        <p14:creationId xmlns:p14="http://schemas.microsoft.com/office/powerpoint/2010/main" val="48640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</TotalTime>
  <Words>1432</Words>
  <Application>Microsoft Office PowerPoint</Application>
  <PresentationFormat>Widescreen</PresentationFormat>
  <Paragraphs>267</Paragraphs>
  <Slides>35</Slides>
  <Notes>34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Malgun Gothic</vt:lpstr>
      <vt:lpstr>Arial</vt:lpstr>
      <vt:lpstr>Calibri</vt:lpstr>
      <vt:lpstr>Wingdings</vt:lpstr>
      <vt:lpstr>1_Office Theme</vt:lpstr>
      <vt:lpstr>   재외동포를 위한 한국어 (영어권)   2-1  </vt:lpstr>
      <vt:lpstr>PowerPoint Presentation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46</cp:revision>
  <dcterms:created xsi:type="dcterms:W3CDTF">2020-04-18T22:55:50Z</dcterms:created>
  <dcterms:modified xsi:type="dcterms:W3CDTF">2020-07-02T20:55:53Z</dcterms:modified>
</cp:coreProperties>
</file>